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20104100" cy="11309350"/>
  <p:notesSz cx="20104100" cy="1130935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>
        <p:scale>
          <a:sx n="84" d="100"/>
          <a:sy n="84" d="100"/>
        </p:scale>
        <p:origin x="-4128" y="-28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34C84-4568-4E3D-A1EC-4B575E02F936}" type="datetimeFigureOut">
              <a:rPr lang="es-MX" smtClean="0"/>
              <a:t>18/09/2024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470DB-6FE6-46C4-A89B-F0B3DCE1B7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9753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470DB-6FE6-46C4-A89B-F0B3DCE1B7C1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977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49392" y="6888697"/>
            <a:ext cx="0" cy="840740"/>
          </a:xfrm>
          <a:custGeom>
            <a:avLst/>
            <a:gdLst/>
            <a:ahLst/>
            <a:cxnLst/>
            <a:rect l="l" t="t" r="r" b="b"/>
            <a:pathLst>
              <a:path h="840740">
                <a:moveTo>
                  <a:pt x="0" y="0"/>
                </a:moveTo>
                <a:lnTo>
                  <a:pt x="0" y="84055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52025" y="7425927"/>
            <a:ext cx="138430" cy="0"/>
          </a:xfrm>
          <a:custGeom>
            <a:avLst/>
            <a:gdLst/>
            <a:ahLst/>
            <a:cxnLst/>
            <a:rect l="l" t="t" r="r" b="b"/>
            <a:pathLst>
              <a:path w="138430">
                <a:moveTo>
                  <a:pt x="0" y="0"/>
                </a:moveTo>
                <a:lnTo>
                  <a:pt x="137922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7042975" y="7383923"/>
            <a:ext cx="84455" cy="84455"/>
          </a:xfrm>
          <a:custGeom>
            <a:avLst/>
            <a:gdLst/>
            <a:ahLst/>
            <a:cxnLst/>
            <a:rect l="l" t="t" r="r" b="b"/>
            <a:pathLst>
              <a:path w="84455" h="84454">
                <a:moveTo>
                  <a:pt x="42003" y="0"/>
                </a:moveTo>
                <a:lnTo>
                  <a:pt x="25654" y="3300"/>
                </a:lnTo>
                <a:lnTo>
                  <a:pt x="12302" y="12302"/>
                </a:lnTo>
                <a:lnTo>
                  <a:pt x="3300" y="25654"/>
                </a:lnTo>
                <a:lnTo>
                  <a:pt x="0" y="42003"/>
                </a:lnTo>
                <a:lnTo>
                  <a:pt x="3300" y="58353"/>
                </a:lnTo>
                <a:lnTo>
                  <a:pt x="12302" y="71705"/>
                </a:lnTo>
                <a:lnTo>
                  <a:pt x="25654" y="80707"/>
                </a:lnTo>
                <a:lnTo>
                  <a:pt x="42003" y="84007"/>
                </a:lnTo>
                <a:lnTo>
                  <a:pt x="58350" y="80707"/>
                </a:lnTo>
                <a:lnTo>
                  <a:pt x="71700" y="71705"/>
                </a:lnTo>
                <a:lnTo>
                  <a:pt x="80701" y="58353"/>
                </a:lnTo>
                <a:lnTo>
                  <a:pt x="84002" y="42003"/>
                </a:lnTo>
                <a:lnTo>
                  <a:pt x="80701" y="25654"/>
                </a:lnTo>
                <a:lnTo>
                  <a:pt x="71700" y="12302"/>
                </a:lnTo>
                <a:lnTo>
                  <a:pt x="58350" y="3300"/>
                </a:lnTo>
                <a:lnTo>
                  <a:pt x="42003" y="0"/>
                </a:lnTo>
                <a:close/>
              </a:path>
            </a:pathLst>
          </a:custGeom>
          <a:solidFill>
            <a:srgbClr val="6C0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43896" y="397929"/>
            <a:ext cx="5416306" cy="443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object 8"/>
          <p:cNvSpPr/>
          <p:nvPr/>
        </p:nvSpPr>
        <p:spPr>
          <a:xfrm>
            <a:off x="2799480" y="-24230"/>
            <a:ext cx="17318322" cy="713874"/>
          </a:xfrm>
          <a:custGeom>
            <a:avLst/>
            <a:gdLst/>
            <a:ahLst/>
            <a:cxnLst/>
            <a:rect l="l" t="t" r="r" b="b"/>
            <a:pathLst>
              <a:path w="17299940" h="1139825">
                <a:moveTo>
                  <a:pt x="17299844" y="0"/>
                </a:moveTo>
                <a:lnTo>
                  <a:pt x="0" y="0"/>
                </a:lnTo>
                <a:lnTo>
                  <a:pt x="0" y="1139352"/>
                </a:lnTo>
                <a:lnTo>
                  <a:pt x="17299844" y="1139352"/>
                </a:lnTo>
                <a:lnTo>
                  <a:pt x="17299844" y="0"/>
                </a:lnTo>
                <a:close/>
              </a:path>
            </a:pathLst>
          </a:custGeom>
          <a:solidFill>
            <a:srgbClr val="6C00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52"/>
          <p:cNvSpPr/>
          <p:nvPr/>
        </p:nvSpPr>
        <p:spPr>
          <a:xfrm>
            <a:off x="518058" y="5807075"/>
            <a:ext cx="8360511" cy="3116596"/>
          </a:xfrm>
          <a:custGeom>
            <a:avLst/>
            <a:gdLst/>
            <a:ahLst/>
            <a:cxnLst/>
            <a:rect l="l" t="t" r="r" b="b"/>
            <a:pathLst>
              <a:path w="4160520" h="96520">
                <a:moveTo>
                  <a:pt x="0" y="96237"/>
                </a:moveTo>
                <a:lnTo>
                  <a:pt x="0" y="0"/>
                </a:lnTo>
                <a:lnTo>
                  <a:pt x="4160396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287"/>
          <p:cNvSpPr/>
          <p:nvPr/>
        </p:nvSpPr>
        <p:spPr>
          <a:xfrm>
            <a:off x="4182035" y="5802593"/>
            <a:ext cx="72256" cy="2254623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287"/>
          <p:cNvSpPr/>
          <p:nvPr/>
        </p:nvSpPr>
        <p:spPr>
          <a:xfrm>
            <a:off x="2284298" y="5811560"/>
            <a:ext cx="62392" cy="2474684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287"/>
          <p:cNvSpPr/>
          <p:nvPr/>
        </p:nvSpPr>
        <p:spPr>
          <a:xfrm>
            <a:off x="5829301" y="5804834"/>
            <a:ext cx="94660" cy="2763184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287"/>
          <p:cNvSpPr/>
          <p:nvPr/>
        </p:nvSpPr>
        <p:spPr>
          <a:xfrm>
            <a:off x="7624482" y="5807075"/>
            <a:ext cx="76731" cy="2317189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287"/>
          <p:cNvSpPr/>
          <p:nvPr/>
        </p:nvSpPr>
        <p:spPr>
          <a:xfrm>
            <a:off x="11333747" y="5807075"/>
            <a:ext cx="87563" cy="3701883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Elipse 176"/>
          <p:cNvSpPr/>
          <p:nvPr/>
        </p:nvSpPr>
        <p:spPr>
          <a:xfrm>
            <a:off x="16566864" y="6378732"/>
            <a:ext cx="838200" cy="152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object 10"/>
          <p:cNvSpPr txBox="1">
            <a:spLocks noGrp="1"/>
          </p:cNvSpPr>
          <p:nvPr>
            <p:ph type="title"/>
          </p:nvPr>
        </p:nvSpPr>
        <p:spPr>
          <a:xfrm>
            <a:off x="7176503" y="144211"/>
            <a:ext cx="5416306" cy="4432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225" dirty="0"/>
              <a:t>E</a:t>
            </a:r>
            <a:r>
              <a:rPr spc="-250" dirty="0"/>
              <a:t>S</a:t>
            </a:r>
            <a:r>
              <a:rPr spc="-105" dirty="0"/>
              <a:t>TRU</a:t>
            </a:r>
            <a:r>
              <a:rPr spc="-140" dirty="0"/>
              <a:t>C</a:t>
            </a:r>
            <a:r>
              <a:rPr spc="-135" dirty="0"/>
              <a:t>TURA</a:t>
            </a:r>
            <a:r>
              <a:rPr spc="-114" dirty="0"/>
              <a:t> </a:t>
            </a:r>
            <a:r>
              <a:rPr spc="-75" dirty="0"/>
              <a:t>ORGANIZ</a:t>
            </a:r>
            <a:r>
              <a:rPr spc="-175" dirty="0"/>
              <a:t>A</a:t>
            </a:r>
            <a:r>
              <a:rPr spc="-40" dirty="0"/>
              <a:t>CIONAL</a:t>
            </a:r>
          </a:p>
        </p:txBody>
      </p:sp>
      <p:sp>
        <p:nvSpPr>
          <p:cNvPr id="5" name="object 250"/>
          <p:cNvSpPr txBox="1"/>
          <p:nvPr/>
        </p:nvSpPr>
        <p:spPr>
          <a:xfrm>
            <a:off x="9539751" y="2745120"/>
            <a:ext cx="601980" cy="572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1750" algn="ctr">
              <a:lnSpc>
                <a:spcPct val="100000"/>
              </a:lnSpc>
              <a:spcBef>
                <a:spcPts val="95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Head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Hospitales 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Clinicas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 Zentria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6" name="object 251"/>
          <p:cNvGrpSpPr/>
          <p:nvPr/>
        </p:nvGrpSpPr>
        <p:grpSpPr>
          <a:xfrm>
            <a:off x="5251450" y="3784600"/>
            <a:ext cx="955675" cy="955675"/>
            <a:chOff x="3485054" y="4110701"/>
            <a:chExt cx="955675" cy="955675"/>
          </a:xfrm>
        </p:grpSpPr>
        <p:sp>
          <p:nvSpPr>
            <p:cNvPr id="7" name="object 252"/>
            <p:cNvSpPr/>
            <p:nvPr/>
          </p:nvSpPr>
          <p:spPr>
            <a:xfrm>
              <a:off x="3485054" y="4110701"/>
              <a:ext cx="955675" cy="955675"/>
            </a:xfrm>
            <a:custGeom>
              <a:avLst/>
              <a:gdLst/>
              <a:ahLst/>
              <a:cxnLst/>
              <a:rect l="l" t="t" r="r" b="b"/>
              <a:pathLst>
                <a:path w="955675" h="955675">
                  <a:moveTo>
                    <a:pt x="477634" y="0"/>
                  </a:moveTo>
                  <a:lnTo>
                    <a:pt x="428798" y="2466"/>
                  </a:lnTo>
                  <a:lnTo>
                    <a:pt x="381373" y="9703"/>
                  </a:lnTo>
                  <a:lnTo>
                    <a:pt x="335599" y="21473"/>
                  </a:lnTo>
                  <a:lnTo>
                    <a:pt x="291716" y="37535"/>
                  </a:lnTo>
                  <a:lnTo>
                    <a:pt x="249964" y="57648"/>
                  </a:lnTo>
                  <a:lnTo>
                    <a:pt x="210583" y="81573"/>
                  </a:lnTo>
                  <a:lnTo>
                    <a:pt x="173813" y="109069"/>
                  </a:lnTo>
                  <a:lnTo>
                    <a:pt x="139894" y="139896"/>
                  </a:lnTo>
                  <a:lnTo>
                    <a:pt x="109067" y="173815"/>
                  </a:lnTo>
                  <a:lnTo>
                    <a:pt x="81571" y="210585"/>
                  </a:lnTo>
                  <a:lnTo>
                    <a:pt x="57647" y="249966"/>
                  </a:lnTo>
                  <a:lnTo>
                    <a:pt x="37534" y="291718"/>
                  </a:lnTo>
                  <a:lnTo>
                    <a:pt x="21473" y="335601"/>
                  </a:lnTo>
                  <a:lnTo>
                    <a:pt x="9703" y="381375"/>
                  </a:lnTo>
                  <a:lnTo>
                    <a:pt x="2465" y="428799"/>
                  </a:lnTo>
                  <a:lnTo>
                    <a:pt x="0" y="477634"/>
                  </a:lnTo>
                  <a:lnTo>
                    <a:pt x="2465" y="526469"/>
                  </a:lnTo>
                  <a:lnTo>
                    <a:pt x="9703" y="573893"/>
                  </a:lnTo>
                  <a:lnTo>
                    <a:pt x="21473" y="619667"/>
                  </a:lnTo>
                  <a:lnTo>
                    <a:pt x="37534" y="663550"/>
                  </a:lnTo>
                  <a:lnTo>
                    <a:pt x="57647" y="705302"/>
                  </a:lnTo>
                  <a:lnTo>
                    <a:pt x="81571" y="744683"/>
                  </a:lnTo>
                  <a:lnTo>
                    <a:pt x="109067" y="781453"/>
                  </a:lnTo>
                  <a:lnTo>
                    <a:pt x="139894" y="815372"/>
                  </a:lnTo>
                  <a:lnTo>
                    <a:pt x="173813" y="846199"/>
                  </a:lnTo>
                  <a:lnTo>
                    <a:pt x="210583" y="873696"/>
                  </a:lnTo>
                  <a:lnTo>
                    <a:pt x="249964" y="897620"/>
                  </a:lnTo>
                  <a:lnTo>
                    <a:pt x="291716" y="917734"/>
                  </a:lnTo>
                  <a:lnTo>
                    <a:pt x="335599" y="933795"/>
                  </a:lnTo>
                  <a:lnTo>
                    <a:pt x="381373" y="945565"/>
                  </a:lnTo>
                  <a:lnTo>
                    <a:pt x="428798" y="952803"/>
                  </a:lnTo>
                  <a:lnTo>
                    <a:pt x="477634" y="955269"/>
                  </a:lnTo>
                  <a:lnTo>
                    <a:pt x="526470" y="952803"/>
                  </a:lnTo>
                  <a:lnTo>
                    <a:pt x="573895" y="945565"/>
                  </a:lnTo>
                  <a:lnTo>
                    <a:pt x="619669" y="933795"/>
                  </a:lnTo>
                  <a:lnTo>
                    <a:pt x="663552" y="917734"/>
                  </a:lnTo>
                  <a:lnTo>
                    <a:pt x="705304" y="897620"/>
                  </a:lnTo>
                  <a:lnTo>
                    <a:pt x="744685" y="873696"/>
                  </a:lnTo>
                  <a:lnTo>
                    <a:pt x="781455" y="846199"/>
                  </a:lnTo>
                  <a:lnTo>
                    <a:pt x="815374" y="815372"/>
                  </a:lnTo>
                  <a:lnTo>
                    <a:pt x="846201" y="781453"/>
                  </a:lnTo>
                  <a:lnTo>
                    <a:pt x="873697" y="744683"/>
                  </a:lnTo>
                  <a:lnTo>
                    <a:pt x="897621" y="705302"/>
                  </a:lnTo>
                  <a:lnTo>
                    <a:pt x="917734" y="663550"/>
                  </a:lnTo>
                  <a:lnTo>
                    <a:pt x="933796" y="619667"/>
                  </a:lnTo>
                  <a:lnTo>
                    <a:pt x="945565" y="573893"/>
                  </a:lnTo>
                  <a:lnTo>
                    <a:pt x="952803" y="526469"/>
                  </a:lnTo>
                  <a:lnTo>
                    <a:pt x="955269" y="477634"/>
                  </a:lnTo>
                  <a:lnTo>
                    <a:pt x="952803" y="428799"/>
                  </a:lnTo>
                  <a:lnTo>
                    <a:pt x="945565" y="381375"/>
                  </a:lnTo>
                  <a:lnTo>
                    <a:pt x="933796" y="335601"/>
                  </a:lnTo>
                  <a:lnTo>
                    <a:pt x="917734" y="291718"/>
                  </a:lnTo>
                  <a:lnTo>
                    <a:pt x="897621" y="249966"/>
                  </a:lnTo>
                  <a:lnTo>
                    <a:pt x="873697" y="210585"/>
                  </a:lnTo>
                  <a:lnTo>
                    <a:pt x="846201" y="173815"/>
                  </a:lnTo>
                  <a:lnTo>
                    <a:pt x="815374" y="139896"/>
                  </a:lnTo>
                  <a:lnTo>
                    <a:pt x="781455" y="109069"/>
                  </a:lnTo>
                  <a:lnTo>
                    <a:pt x="744685" y="81573"/>
                  </a:lnTo>
                  <a:lnTo>
                    <a:pt x="705304" y="57648"/>
                  </a:lnTo>
                  <a:lnTo>
                    <a:pt x="663552" y="37535"/>
                  </a:lnTo>
                  <a:lnTo>
                    <a:pt x="619669" y="21473"/>
                  </a:lnTo>
                  <a:lnTo>
                    <a:pt x="573895" y="9703"/>
                  </a:lnTo>
                  <a:lnTo>
                    <a:pt x="526470" y="2466"/>
                  </a:lnTo>
                  <a:lnTo>
                    <a:pt x="477634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3"/>
            <p:cNvSpPr/>
            <p:nvPr/>
          </p:nvSpPr>
          <p:spPr>
            <a:xfrm>
              <a:off x="3563805" y="4187379"/>
              <a:ext cx="798195" cy="798195"/>
            </a:xfrm>
            <a:custGeom>
              <a:avLst/>
              <a:gdLst/>
              <a:ahLst/>
              <a:cxnLst/>
              <a:rect l="l" t="t" r="r" b="b"/>
              <a:pathLst>
                <a:path w="798195" h="798195">
                  <a:moveTo>
                    <a:pt x="0" y="398883"/>
                  </a:moveTo>
                  <a:lnTo>
                    <a:pt x="2683" y="352364"/>
                  </a:lnTo>
                  <a:lnTo>
                    <a:pt x="10534" y="307422"/>
                  </a:lnTo>
                  <a:lnTo>
                    <a:pt x="23254" y="264356"/>
                  </a:lnTo>
                  <a:lnTo>
                    <a:pt x="40542" y="223464"/>
                  </a:lnTo>
                  <a:lnTo>
                    <a:pt x="62101" y="185046"/>
                  </a:lnTo>
                  <a:lnTo>
                    <a:pt x="87630" y="149402"/>
                  </a:lnTo>
                  <a:lnTo>
                    <a:pt x="116830" y="116830"/>
                  </a:lnTo>
                  <a:lnTo>
                    <a:pt x="149402" y="87630"/>
                  </a:lnTo>
                  <a:lnTo>
                    <a:pt x="185046" y="62101"/>
                  </a:lnTo>
                  <a:lnTo>
                    <a:pt x="223464" y="40542"/>
                  </a:lnTo>
                  <a:lnTo>
                    <a:pt x="264356" y="23254"/>
                  </a:lnTo>
                  <a:lnTo>
                    <a:pt x="307422" y="10534"/>
                  </a:lnTo>
                  <a:lnTo>
                    <a:pt x="352364" y="2683"/>
                  </a:lnTo>
                  <a:lnTo>
                    <a:pt x="398883" y="0"/>
                  </a:lnTo>
                  <a:lnTo>
                    <a:pt x="445401" y="2683"/>
                  </a:lnTo>
                  <a:lnTo>
                    <a:pt x="490343" y="10534"/>
                  </a:lnTo>
                  <a:lnTo>
                    <a:pt x="533410" y="23254"/>
                  </a:lnTo>
                  <a:lnTo>
                    <a:pt x="574302" y="40542"/>
                  </a:lnTo>
                  <a:lnTo>
                    <a:pt x="612721" y="62101"/>
                  </a:lnTo>
                  <a:lnTo>
                    <a:pt x="648366" y="87630"/>
                  </a:lnTo>
                  <a:lnTo>
                    <a:pt x="680938" y="116830"/>
                  </a:lnTo>
                  <a:lnTo>
                    <a:pt x="710139" y="149402"/>
                  </a:lnTo>
                  <a:lnTo>
                    <a:pt x="735668" y="185046"/>
                  </a:lnTo>
                  <a:lnTo>
                    <a:pt x="757227" y="223464"/>
                  </a:lnTo>
                  <a:lnTo>
                    <a:pt x="774516" y="264356"/>
                  </a:lnTo>
                  <a:lnTo>
                    <a:pt x="787236" y="307422"/>
                  </a:lnTo>
                  <a:lnTo>
                    <a:pt x="795087" y="352364"/>
                  </a:lnTo>
                  <a:lnTo>
                    <a:pt x="797771" y="398883"/>
                  </a:lnTo>
                  <a:lnTo>
                    <a:pt x="795087" y="445401"/>
                  </a:lnTo>
                  <a:lnTo>
                    <a:pt x="787236" y="490343"/>
                  </a:lnTo>
                  <a:lnTo>
                    <a:pt x="774516" y="533409"/>
                  </a:lnTo>
                  <a:lnTo>
                    <a:pt x="757227" y="574301"/>
                  </a:lnTo>
                  <a:lnTo>
                    <a:pt x="735668" y="612719"/>
                  </a:lnTo>
                  <a:lnTo>
                    <a:pt x="710139" y="648364"/>
                  </a:lnTo>
                  <a:lnTo>
                    <a:pt x="680938" y="680936"/>
                  </a:lnTo>
                  <a:lnTo>
                    <a:pt x="648366" y="710136"/>
                  </a:lnTo>
                  <a:lnTo>
                    <a:pt x="612721" y="735664"/>
                  </a:lnTo>
                  <a:lnTo>
                    <a:pt x="574302" y="757223"/>
                  </a:lnTo>
                  <a:lnTo>
                    <a:pt x="533410" y="774511"/>
                  </a:lnTo>
                  <a:lnTo>
                    <a:pt x="490343" y="787231"/>
                  </a:lnTo>
                  <a:lnTo>
                    <a:pt x="445401" y="795082"/>
                  </a:lnTo>
                  <a:lnTo>
                    <a:pt x="398883" y="797766"/>
                  </a:lnTo>
                  <a:lnTo>
                    <a:pt x="352364" y="795082"/>
                  </a:lnTo>
                  <a:lnTo>
                    <a:pt x="307422" y="787231"/>
                  </a:lnTo>
                  <a:lnTo>
                    <a:pt x="264356" y="774511"/>
                  </a:lnTo>
                  <a:lnTo>
                    <a:pt x="223464" y="757223"/>
                  </a:lnTo>
                  <a:lnTo>
                    <a:pt x="185046" y="735664"/>
                  </a:lnTo>
                  <a:lnTo>
                    <a:pt x="149402" y="710136"/>
                  </a:lnTo>
                  <a:lnTo>
                    <a:pt x="116830" y="680936"/>
                  </a:lnTo>
                  <a:lnTo>
                    <a:pt x="87630" y="648364"/>
                  </a:lnTo>
                  <a:lnTo>
                    <a:pt x="62101" y="612719"/>
                  </a:lnTo>
                  <a:lnTo>
                    <a:pt x="40542" y="574301"/>
                  </a:lnTo>
                  <a:lnTo>
                    <a:pt x="23254" y="533409"/>
                  </a:lnTo>
                  <a:lnTo>
                    <a:pt x="10534" y="490343"/>
                  </a:lnTo>
                  <a:lnTo>
                    <a:pt x="2683" y="445401"/>
                  </a:lnTo>
                  <a:lnTo>
                    <a:pt x="0" y="398883"/>
                  </a:lnTo>
                  <a:close/>
                </a:path>
              </a:pathLst>
            </a:custGeom>
            <a:ln w="54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254"/>
          <p:cNvSpPr txBox="1"/>
          <p:nvPr/>
        </p:nvSpPr>
        <p:spPr>
          <a:xfrm>
            <a:off x="5346700" y="4058920"/>
            <a:ext cx="753110" cy="300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19685" algn="ctr">
              <a:lnSpc>
                <a:spcPts val="1070"/>
              </a:lnSpc>
              <a:spcBef>
                <a:spcPts val="12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endParaRPr sz="900" dirty="0">
              <a:latin typeface="Arial"/>
              <a:cs typeface="Arial"/>
            </a:endParaRPr>
          </a:p>
          <a:p>
            <a:pPr algn="ctr">
              <a:lnSpc>
                <a:spcPts val="1070"/>
              </a:lnSpc>
            </a:pPr>
            <a:r>
              <a:rPr sz="900" b="1" spc="20" dirty="0">
                <a:solidFill>
                  <a:srgbClr val="FFFFFF"/>
                </a:solidFill>
                <a:latin typeface="Arial"/>
                <a:cs typeface="Arial"/>
              </a:rPr>
              <a:t>Operaciones</a:t>
            </a:r>
            <a:endParaRPr sz="900" dirty="0">
              <a:latin typeface="Arial"/>
              <a:cs typeface="Arial"/>
            </a:endParaRPr>
          </a:p>
        </p:txBody>
      </p:sp>
      <p:grpSp>
        <p:nvGrpSpPr>
          <p:cNvPr id="10" name="object 255"/>
          <p:cNvGrpSpPr/>
          <p:nvPr/>
        </p:nvGrpSpPr>
        <p:grpSpPr>
          <a:xfrm>
            <a:off x="13528002" y="3784600"/>
            <a:ext cx="955675" cy="955675"/>
            <a:chOff x="11806407" y="4106984"/>
            <a:chExt cx="955675" cy="955675"/>
          </a:xfrm>
        </p:grpSpPr>
        <p:sp>
          <p:nvSpPr>
            <p:cNvPr id="11" name="object 256"/>
            <p:cNvSpPr/>
            <p:nvPr/>
          </p:nvSpPr>
          <p:spPr>
            <a:xfrm>
              <a:off x="11806407" y="4106984"/>
              <a:ext cx="955675" cy="955675"/>
            </a:xfrm>
            <a:custGeom>
              <a:avLst/>
              <a:gdLst/>
              <a:ahLst/>
              <a:cxnLst/>
              <a:rect l="l" t="t" r="r" b="b"/>
              <a:pathLst>
                <a:path w="955675" h="955675">
                  <a:moveTo>
                    <a:pt x="477634" y="0"/>
                  </a:moveTo>
                  <a:lnTo>
                    <a:pt x="428798" y="2466"/>
                  </a:lnTo>
                  <a:lnTo>
                    <a:pt x="381373" y="9703"/>
                  </a:lnTo>
                  <a:lnTo>
                    <a:pt x="335599" y="21473"/>
                  </a:lnTo>
                  <a:lnTo>
                    <a:pt x="291716" y="37535"/>
                  </a:lnTo>
                  <a:lnTo>
                    <a:pt x="249964" y="57648"/>
                  </a:lnTo>
                  <a:lnTo>
                    <a:pt x="210583" y="81573"/>
                  </a:lnTo>
                  <a:lnTo>
                    <a:pt x="173813" y="109069"/>
                  </a:lnTo>
                  <a:lnTo>
                    <a:pt x="139894" y="139896"/>
                  </a:lnTo>
                  <a:lnTo>
                    <a:pt x="109067" y="173815"/>
                  </a:lnTo>
                  <a:lnTo>
                    <a:pt x="81571" y="210585"/>
                  </a:lnTo>
                  <a:lnTo>
                    <a:pt x="57647" y="249966"/>
                  </a:lnTo>
                  <a:lnTo>
                    <a:pt x="37534" y="291718"/>
                  </a:lnTo>
                  <a:lnTo>
                    <a:pt x="21473" y="335601"/>
                  </a:lnTo>
                  <a:lnTo>
                    <a:pt x="9703" y="381375"/>
                  </a:lnTo>
                  <a:lnTo>
                    <a:pt x="2465" y="428799"/>
                  </a:lnTo>
                  <a:lnTo>
                    <a:pt x="0" y="477634"/>
                  </a:lnTo>
                  <a:lnTo>
                    <a:pt x="2465" y="526469"/>
                  </a:lnTo>
                  <a:lnTo>
                    <a:pt x="9703" y="573893"/>
                  </a:lnTo>
                  <a:lnTo>
                    <a:pt x="21473" y="619667"/>
                  </a:lnTo>
                  <a:lnTo>
                    <a:pt x="37534" y="663550"/>
                  </a:lnTo>
                  <a:lnTo>
                    <a:pt x="57647" y="705302"/>
                  </a:lnTo>
                  <a:lnTo>
                    <a:pt x="81571" y="744683"/>
                  </a:lnTo>
                  <a:lnTo>
                    <a:pt x="109067" y="781453"/>
                  </a:lnTo>
                  <a:lnTo>
                    <a:pt x="139894" y="815372"/>
                  </a:lnTo>
                  <a:lnTo>
                    <a:pt x="173813" y="846199"/>
                  </a:lnTo>
                  <a:lnTo>
                    <a:pt x="210583" y="873696"/>
                  </a:lnTo>
                  <a:lnTo>
                    <a:pt x="249964" y="897620"/>
                  </a:lnTo>
                  <a:lnTo>
                    <a:pt x="291716" y="917734"/>
                  </a:lnTo>
                  <a:lnTo>
                    <a:pt x="335599" y="933795"/>
                  </a:lnTo>
                  <a:lnTo>
                    <a:pt x="381373" y="945565"/>
                  </a:lnTo>
                  <a:lnTo>
                    <a:pt x="428798" y="952803"/>
                  </a:lnTo>
                  <a:lnTo>
                    <a:pt x="477634" y="955269"/>
                  </a:lnTo>
                  <a:lnTo>
                    <a:pt x="526469" y="952803"/>
                  </a:lnTo>
                  <a:lnTo>
                    <a:pt x="573893" y="945565"/>
                  </a:lnTo>
                  <a:lnTo>
                    <a:pt x="619667" y="933795"/>
                  </a:lnTo>
                  <a:lnTo>
                    <a:pt x="663550" y="917734"/>
                  </a:lnTo>
                  <a:lnTo>
                    <a:pt x="705302" y="897620"/>
                  </a:lnTo>
                  <a:lnTo>
                    <a:pt x="744683" y="873696"/>
                  </a:lnTo>
                  <a:lnTo>
                    <a:pt x="781453" y="846199"/>
                  </a:lnTo>
                  <a:lnTo>
                    <a:pt x="815372" y="815372"/>
                  </a:lnTo>
                  <a:lnTo>
                    <a:pt x="846199" y="781453"/>
                  </a:lnTo>
                  <a:lnTo>
                    <a:pt x="873696" y="744683"/>
                  </a:lnTo>
                  <a:lnTo>
                    <a:pt x="897620" y="705302"/>
                  </a:lnTo>
                  <a:lnTo>
                    <a:pt x="917734" y="663550"/>
                  </a:lnTo>
                  <a:lnTo>
                    <a:pt x="933795" y="619667"/>
                  </a:lnTo>
                  <a:lnTo>
                    <a:pt x="945565" y="573893"/>
                  </a:lnTo>
                  <a:lnTo>
                    <a:pt x="952803" y="526469"/>
                  </a:lnTo>
                  <a:lnTo>
                    <a:pt x="955269" y="477634"/>
                  </a:lnTo>
                  <a:lnTo>
                    <a:pt x="952803" y="428799"/>
                  </a:lnTo>
                  <a:lnTo>
                    <a:pt x="945565" y="381375"/>
                  </a:lnTo>
                  <a:lnTo>
                    <a:pt x="933795" y="335601"/>
                  </a:lnTo>
                  <a:lnTo>
                    <a:pt x="917734" y="291718"/>
                  </a:lnTo>
                  <a:lnTo>
                    <a:pt x="897620" y="249966"/>
                  </a:lnTo>
                  <a:lnTo>
                    <a:pt x="873696" y="210585"/>
                  </a:lnTo>
                  <a:lnTo>
                    <a:pt x="846199" y="173815"/>
                  </a:lnTo>
                  <a:lnTo>
                    <a:pt x="815372" y="139896"/>
                  </a:lnTo>
                  <a:lnTo>
                    <a:pt x="781453" y="109069"/>
                  </a:lnTo>
                  <a:lnTo>
                    <a:pt x="744683" y="81573"/>
                  </a:lnTo>
                  <a:lnTo>
                    <a:pt x="705302" y="57648"/>
                  </a:lnTo>
                  <a:lnTo>
                    <a:pt x="663550" y="37535"/>
                  </a:lnTo>
                  <a:lnTo>
                    <a:pt x="619667" y="21473"/>
                  </a:lnTo>
                  <a:lnTo>
                    <a:pt x="573893" y="9703"/>
                  </a:lnTo>
                  <a:lnTo>
                    <a:pt x="526469" y="2466"/>
                  </a:lnTo>
                  <a:lnTo>
                    <a:pt x="477634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57"/>
            <p:cNvSpPr/>
            <p:nvPr/>
          </p:nvSpPr>
          <p:spPr>
            <a:xfrm>
              <a:off x="11885157" y="4183662"/>
              <a:ext cx="798195" cy="798195"/>
            </a:xfrm>
            <a:custGeom>
              <a:avLst/>
              <a:gdLst/>
              <a:ahLst/>
              <a:cxnLst/>
              <a:rect l="l" t="t" r="r" b="b"/>
              <a:pathLst>
                <a:path w="798195" h="798195">
                  <a:moveTo>
                    <a:pt x="0" y="398883"/>
                  </a:moveTo>
                  <a:lnTo>
                    <a:pt x="2683" y="352364"/>
                  </a:lnTo>
                  <a:lnTo>
                    <a:pt x="10534" y="307422"/>
                  </a:lnTo>
                  <a:lnTo>
                    <a:pt x="23254" y="264356"/>
                  </a:lnTo>
                  <a:lnTo>
                    <a:pt x="40542" y="223464"/>
                  </a:lnTo>
                  <a:lnTo>
                    <a:pt x="62101" y="185046"/>
                  </a:lnTo>
                  <a:lnTo>
                    <a:pt x="87630" y="149402"/>
                  </a:lnTo>
                  <a:lnTo>
                    <a:pt x="116830" y="116830"/>
                  </a:lnTo>
                  <a:lnTo>
                    <a:pt x="149402" y="87630"/>
                  </a:lnTo>
                  <a:lnTo>
                    <a:pt x="185046" y="62101"/>
                  </a:lnTo>
                  <a:lnTo>
                    <a:pt x="223464" y="40542"/>
                  </a:lnTo>
                  <a:lnTo>
                    <a:pt x="264356" y="23254"/>
                  </a:lnTo>
                  <a:lnTo>
                    <a:pt x="307422" y="10534"/>
                  </a:lnTo>
                  <a:lnTo>
                    <a:pt x="352364" y="2683"/>
                  </a:lnTo>
                  <a:lnTo>
                    <a:pt x="398883" y="0"/>
                  </a:lnTo>
                  <a:lnTo>
                    <a:pt x="445401" y="2683"/>
                  </a:lnTo>
                  <a:lnTo>
                    <a:pt x="490343" y="10534"/>
                  </a:lnTo>
                  <a:lnTo>
                    <a:pt x="533409" y="23254"/>
                  </a:lnTo>
                  <a:lnTo>
                    <a:pt x="574301" y="40542"/>
                  </a:lnTo>
                  <a:lnTo>
                    <a:pt x="612719" y="62101"/>
                  </a:lnTo>
                  <a:lnTo>
                    <a:pt x="648364" y="87630"/>
                  </a:lnTo>
                  <a:lnTo>
                    <a:pt x="680936" y="116830"/>
                  </a:lnTo>
                  <a:lnTo>
                    <a:pt x="710136" y="149402"/>
                  </a:lnTo>
                  <a:lnTo>
                    <a:pt x="735664" y="185046"/>
                  </a:lnTo>
                  <a:lnTo>
                    <a:pt x="757223" y="223464"/>
                  </a:lnTo>
                  <a:lnTo>
                    <a:pt x="774511" y="264356"/>
                  </a:lnTo>
                  <a:lnTo>
                    <a:pt x="787231" y="307422"/>
                  </a:lnTo>
                  <a:lnTo>
                    <a:pt x="795082" y="352364"/>
                  </a:lnTo>
                  <a:lnTo>
                    <a:pt x="797766" y="398883"/>
                  </a:lnTo>
                  <a:lnTo>
                    <a:pt x="795082" y="445401"/>
                  </a:lnTo>
                  <a:lnTo>
                    <a:pt x="787231" y="490343"/>
                  </a:lnTo>
                  <a:lnTo>
                    <a:pt x="774511" y="533409"/>
                  </a:lnTo>
                  <a:lnTo>
                    <a:pt x="757223" y="574301"/>
                  </a:lnTo>
                  <a:lnTo>
                    <a:pt x="735664" y="612719"/>
                  </a:lnTo>
                  <a:lnTo>
                    <a:pt x="710136" y="648364"/>
                  </a:lnTo>
                  <a:lnTo>
                    <a:pt x="680936" y="680936"/>
                  </a:lnTo>
                  <a:lnTo>
                    <a:pt x="648364" y="710136"/>
                  </a:lnTo>
                  <a:lnTo>
                    <a:pt x="612719" y="735664"/>
                  </a:lnTo>
                  <a:lnTo>
                    <a:pt x="574301" y="757223"/>
                  </a:lnTo>
                  <a:lnTo>
                    <a:pt x="533409" y="774511"/>
                  </a:lnTo>
                  <a:lnTo>
                    <a:pt x="490343" y="787231"/>
                  </a:lnTo>
                  <a:lnTo>
                    <a:pt x="445401" y="795082"/>
                  </a:lnTo>
                  <a:lnTo>
                    <a:pt x="398883" y="797766"/>
                  </a:lnTo>
                  <a:lnTo>
                    <a:pt x="352364" y="795082"/>
                  </a:lnTo>
                  <a:lnTo>
                    <a:pt x="307422" y="787231"/>
                  </a:lnTo>
                  <a:lnTo>
                    <a:pt x="264356" y="774511"/>
                  </a:lnTo>
                  <a:lnTo>
                    <a:pt x="223464" y="757223"/>
                  </a:lnTo>
                  <a:lnTo>
                    <a:pt x="185046" y="735664"/>
                  </a:lnTo>
                  <a:lnTo>
                    <a:pt x="149402" y="710136"/>
                  </a:lnTo>
                  <a:lnTo>
                    <a:pt x="116830" y="680936"/>
                  </a:lnTo>
                  <a:lnTo>
                    <a:pt x="87630" y="648364"/>
                  </a:lnTo>
                  <a:lnTo>
                    <a:pt x="62101" y="612719"/>
                  </a:lnTo>
                  <a:lnTo>
                    <a:pt x="40542" y="574301"/>
                  </a:lnTo>
                  <a:lnTo>
                    <a:pt x="23254" y="533409"/>
                  </a:lnTo>
                  <a:lnTo>
                    <a:pt x="10534" y="490343"/>
                  </a:lnTo>
                  <a:lnTo>
                    <a:pt x="2683" y="445401"/>
                  </a:lnTo>
                  <a:lnTo>
                    <a:pt x="0" y="398883"/>
                  </a:lnTo>
                  <a:close/>
                </a:path>
              </a:pathLst>
            </a:custGeom>
            <a:ln w="54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258"/>
          <p:cNvSpPr txBox="1"/>
          <p:nvPr/>
        </p:nvSpPr>
        <p:spPr>
          <a:xfrm>
            <a:off x="13683272" y="4091221"/>
            <a:ext cx="645160" cy="300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2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9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900" b="1" spc="30" dirty="0">
                <a:solidFill>
                  <a:srgbClr val="FFFFFF"/>
                </a:solidFill>
                <a:latin typeface="Arial"/>
                <a:cs typeface="Arial"/>
              </a:rPr>
              <a:t>écnica</a:t>
            </a:r>
            <a:endParaRPr sz="900" dirty="0">
              <a:latin typeface="Arial"/>
              <a:cs typeface="Arial"/>
            </a:endParaRPr>
          </a:p>
          <a:p>
            <a:pPr marL="34290">
              <a:lnSpc>
                <a:spcPts val="1070"/>
              </a:lnSpc>
            </a:pPr>
            <a:r>
              <a:rPr sz="900" b="1" spc="35" dirty="0">
                <a:solidFill>
                  <a:srgbClr val="FFFFFF"/>
                </a:solidFill>
                <a:latin typeface="Trebuchet MS"/>
                <a:cs typeface="Trebuchet MS"/>
              </a:rPr>
              <a:t>Cientiﬁca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4" name="object 259"/>
          <p:cNvSpPr txBox="1"/>
          <p:nvPr/>
        </p:nvSpPr>
        <p:spPr>
          <a:xfrm>
            <a:off x="11257602" y="1539876"/>
            <a:ext cx="903605" cy="19748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15240" rIns="0" bIns="0" rtlCol="0">
            <a:spAutoFit/>
          </a:bodyPr>
          <a:lstStyle/>
          <a:p>
            <a:pPr marL="57150">
              <a:lnSpc>
                <a:spcPct val="100000"/>
              </a:lnSpc>
              <a:spcBef>
                <a:spcPts val="120"/>
              </a:spcBef>
            </a:pP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Revisoría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5" dirty="0">
                <a:solidFill>
                  <a:srgbClr val="FFFFFF"/>
                </a:solidFill>
                <a:latin typeface="Arial"/>
                <a:cs typeface="Arial"/>
              </a:rPr>
              <a:t>Fiscal</a:t>
            </a:r>
            <a:endParaRPr sz="900" dirty="0">
              <a:latin typeface="Arial"/>
              <a:cs typeface="Arial"/>
            </a:endParaRPr>
          </a:p>
        </p:txBody>
      </p:sp>
      <p:grpSp>
        <p:nvGrpSpPr>
          <p:cNvPr id="16" name="object 338"/>
          <p:cNvGrpSpPr/>
          <p:nvPr/>
        </p:nvGrpSpPr>
        <p:grpSpPr>
          <a:xfrm>
            <a:off x="8756650" y="1768475"/>
            <a:ext cx="2168525" cy="610235"/>
            <a:chOff x="7035055" y="2130131"/>
            <a:chExt cx="2168525" cy="610235"/>
          </a:xfrm>
        </p:grpSpPr>
        <p:sp>
          <p:nvSpPr>
            <p:cNvPr id="17" name="object 339"/>
            <p:cNvSpPr/>
            <p:nvPr/>
          </p:nvSpPr>
          <p:spPr>
            <a:xfrm>
              <a:off x="7035055" y="2130131"/>
              <a:ext cx="2168525" cy="610235"/>
            </a:xfrm>
            <a:custGeom>
              <a:avLst/>
              <a:gdLst/>
              <a:ahLst/>
              <a:cxnLst/>
              <a:rect l="l" t="t" r="r" b="b"/>
              <a:pathLst>
                <a:path w="2168525" h="610235">
                  <a:moveTo>
                    <a:pt x="1992106" y="0"/>
                  </a:moveTo>
                  <a:lnTo>
                    <a:pt x="175978" y="0"/>
                  </a:lnTo>
                  <a:lnTo>
                    <a:pt x="129196" y="6286"/>
                  </a:lnTo>
                  <a:lnTo>
                    <a:pt x="87158" y="24026"/>
                  </a:lnTo>
                  <a:lnTo>
                    <a:pt x="51542" y="51542"/>
                  </a:lnTo>
                  <a:lnTo>
                    <a:pt x="24026" y="87158"/>
                  </a:lnTo>
                  <a:lnTo>
                    <a:pt x="6286" y="129196"/>
                  </a:lnTo>
                  <a:lnTo>
                    <a:pt x="0" y="175978"/>
                  </a:lnTo>
                  <a:lnTo>
                    <a:pt x="0" y="434086"/>
                  </a:lnTo>
                  <a:lnTo>
                    <a:pt x="6286" y="480868"/>
                  </a:lnTo>
                  <a:lnTo>
                    <a:pt x="24026" y="522906"/>
                  </a:lnTo>
                  <a:lnTo>
                    <a:pt x="51542" y="558522"/>
                  </a:lnTo>
                  <a:lnTo>
                    <a:pt x="87158" y="586038"/>
                  </a:lnTo>
                  <a:lnTo>
                    <a:pt x="129196" y="603779"/>
                  </a:lnTo>
                  <a:lnTo>
                    <a:pt x="175978" y="610065"/>
                  </a:lnTo>
                  <a:lnTo>
                    <a:pt x="1992106" y="610065"/>
                  </a:lnTo>
                  <a:lnTo>
                    <a:pt x="2038889" y="603779"/>
                  </a:lnTo>
                  <a:lnTo>
                    <a:pt x="2080926" y="586038"/>
                  </a:lnTo>
                  <a:lnTo>
                    <a:pt x="2116542" y="558522"/>
                  </a:lnTo>
                  <a:lnTo>
                    <a:pt x="2144059" y="522906"/>
                  </a:lnTo>
                  <a:lnTo>
                    <a:pt x="2161799" y="480868"/>
                  </a:lnTo>
                  <a:lnTo>
                    <a:pt x="2168085" y="434086"/>
                  </a:lnTo>
                  <a:lnTo>
                    <a:pt x="2168085" y="175978"/>
                  </a:lnTo>
                  <a:lnTo>
                    <a:pt x="2161799" y="129196"/>
                  </a:lnTo>
                  <a:lnTo>
                    <a:pt x="2144059" y="87158"/>
                  </a:lnTo>
                  <a:lnTo>
                    <a:pt x="2116542" y="51542"/>
                  </a:lnTo>
                  <a:lnTo>
                    <a:pt x="2080926" y="24026"/>
                  </a:lnTo>
                  <a:lnTo>
                    <a:pt x="2038889" y="6286"/>
                  </a:lnTo>
                  <a:lnTo>
                    <a:pt x="199210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340"/>
            <p:cNvSpPr/>
            <p:nvPr/>
          </p:nvSpPr>
          <p:spPr>
            <a:xfrm>
              <a:off x="7097495" y="2192564"/>
              <a:ext cx="2043430" cy="485775"/>
            </a:xfrm>
            <a:custGeom>
              <a:avLst/>
              <a:gdLst/>
              <a:ahLst/>
              <a:cxnLst/>
              <a:rect l="l" t="t" r="r" b="b"/>
              <a:pathLst>
                <a:path w="2043429" h="485775">
                  <a:moveTo>
                    <a:pt x="113541" y="485194"/>
                  </a:moveTo>
                  <a:lnTo>
                    <a:pt x="69388" y="476257"/>
                  </a:lnTo>
                  <a:lnTo>
                    <a:pt x="33293" y="451900"/>
                  </a:lnTo>
                  <a:lnTo>
                    <a:pt x="8936" y="415803"/>
                  </a:lnTo>
                  <a:lnTo>
                    <a:pt x="0" y="371648"/>
                  </a:lnTo>
                  <a:lnTo>
                    <a:pt x="0" y="113546"/>
                  </a:lnTo>
                  <a:lnTo>
                    <a:pt x="8936" y="69393"/>
                  </a:lnTo>
                  <a:lnTo>
                    <a:pt x="33293" y="33296"/>
                  </a:lnTo>
                  <a:lnTo>
                    <a:pt x="69388" y="8937"/>
                  </a:lnTo>
                  <a:lnTo>
                    <a:pt x="113541" y="0"/>
                  </a:lnTo>
                  <a:lnTo>
                    <a:pt x="1929668" y="0"/>
                  </a:lnTo>
                  <a:lnTo>
                    <a:pt x="1973821" y="8937"/>
                  </a:lnTo>
                  <a:lnTo>
                    <a:pt x="2009916" y="33296"/>
                  </a:lnTo>
                  <a:lnTo>
                    <a:pt x="2034273" y="69393"/>
                  </a:lnTo>
                  <a:lnTo>
                    <a:pt x="2043210" y="113546"/>
                  </a:lnTo>
                  <a:lnTo>
                    <a:pt x="2043210" y="371648"/>
                  </a:lnTo>
                  <a:lnTo>
                    <a:pt x="2034273" y="415803"/>
                  </a:lnTo>
                  <a:lnTo>
                    <a:pt x="2009916" y="451900"/>
                  </a:lnTo>
                  <a:lnTo>
                    <a:pt x="1973821" y="476257"/>
                  </a:lnTo>
                  <a:lnTo>
                    <a:pt x="1929668" y="485194"/>
                  </a:lnTo>
                  <a:lnTo>
                    <a:pt x="113541" y="485194"/>
                  </a:lnTo>
                  <a:close/>
                </a:path>
              </a:pathLst>
            </a:custGeom>
            <a:ln w="586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3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43354" y="2237744"/>
              <a:ext cx="1968514" cy="408352"/>
            </a:xfrm>
            <a:prstGeom prst="rect">
              <a:avLst/>
            </a:prstGeom>
          </p:spPr>
        </p:pic>
        <p:sp>
          <p:nvSpPr>
            <p:cNvPr id="20" name="object 342"/>
            <p:cNvSpPr/>
            <p:nvPr/>
          </p:nvSpPr>
          <p:spPr>
            <a:xfrm>
              <a:off x="7159927" y="2255003"/>
              <a:ext cx="1918970" cy="360680"/>
            </a:xfrm>
            <a:custGeom>
              <a:avLst/>
              <a:gdLst/>
              <a:ahLst/>
              <a:cxnLst/>
              <a:rect l="l" t="t" r="r" b="b"/>
              <a:pathLst>
                <a:path w="1918970" h="360680">
                  <a:moveTo>
                    <a:pt x="1867236" y="0"/>
                  </a:moveTo>
                  <a:lnTo>
                    <a:pt x="51108" y="0"/>
                  </a:lnTo>
                  <a:lnTo>
                    <a:pt x="31233" y="4022"/>
                  </a:lnTo>
                  <a:lnTo>
                    <a:pt x="14985" y="14985"/>
                  </a:lnTo>
                  <a:lnTo>
                    <a:pt x="4022" y="31233"/>
                  </a:lnTo>
                  <a:lnTo>
                    <a:pt x="0" y="51108"/>
                  </a:lnTo>
                  <a:lnTo>
                    <a:pt x="0" y="309210"/>
                  </a:lnTo>
                  <a:lnTo>
                    <a:pt x="4022" y="329085"/>
                  </a:lnTo>
                  <a:lnTo>
                    <a:pt x="14985" y="345333"/>
                  </a:lnTo>
                  <a:lnTo>
                    <a:pt x="31233" y="356296"/>
                  </a:lnTo>
                  <a:lnTo>
                    <a:pt x="51108" y="360318"/>
                  </a:lnTo>
                  <a:lnTo>
                    <a:pt x="1867236" y="360318"/>
                  </a:lnTo>
                  <a:lnTo>
                    <a:pt x="1887111" y="356296"/>
                  </a:lnTo>
                  <a:lnTo>
                    <a:pt x="1903358" y="345333"/>
                  </a:lnTo>
                  <a:lnTo>
                    <a:pt x="1914322" y="329085"/>
                  </a:lnTo>
                  <a:lnTo>
                    <a:pt x="1918344" y="309210"/>
                  </a:lnTo>
                  <a:lnTo>
                    <a:pt x="1918344" y="51108"/>
                  </a:lnTo>
                  <a:lnTo>
                    <a:pt x="1914322" y="31233"/>
                  </a:lnTo>
                  <a:lnTo>
                    <a:pt x="1903358" y="14985"/>
                  </a:lnTo>
                  <a:lnTo>
                    <a:pt x="1887111" y="4022"/>
                  </a:lnTo>
                  <a:lnTo>
                    <a:pt x="186723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343"/>
          <p:cNvSpPr txBox="1"/>
          <p:nvPr/>
        </p:nvSpPr>
        <p:spPr>
          <a:xfrm>
            <a:off x="9274416" y="1951427"/>
            <a:ext cx="113220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Junta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Directiva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22" name="object 344"/>
          <p:cNvGrpSpPr/>
          <p:nvPr/>
        </p:nvGrpSpPr>
        <p:grpSpPr>
          <a:xfrm>
            <a:off x="6318250" y="4371307"/>
            <a:ext cx="4646295" cy="902368"/>
            <a:chOff x="4557288" y="4794385"/>
            <a:chExt cx="4646295" cy="963294"/>
          </a:xfrm>
        </p:grpSpPr>
        <p:sp>
          <p:nvSpPr>
            <p:cNvPr id="23" name="object 345"/>
            <p:cNvSpPr/>
            <p:nvPr/>
          </p:nvSpPr>
          <p:spPr>
            <a:xfrm>
              <a:off x="7035056" y="5147488"/>
              <a:ext cx="2168525" cy="610235"/>
            </a:xfrm>
            <a:custGeom>
              <a:avLst/>
              <a:gdLst/>
              <a:ahLst/>
              <a:cxnLst/>
              <a:rect l="l" t="t" r="r" b="b"/>
              <a:pathLst>
                <a:path w="2168525" h="610235">
                  <a:moveTo>
                    <a:pt x="1992106" y="0"/>
                  </a:moveTo>
                  <a:lnTo>
                    <a:pt x="175978" y="0"/>
                  </a:lnTo>
                  <a:lnTo>
                    <a:pt x="129196" y="6286"/>
                  </a:lnTo>
                  <a:lnTo>
                    <a:pt x="87158" y="24026"/>
                  </a:lnTo>
                  <a:lnTo>
                    <a:pt x="51542" y="51542"/>
                  </a:lnTo>
                  <a:lnTo>
                    <a:pt x="24026" y="87158"/>
                  </a:lnTo>
                  <a:lnTo>
                    <a:pt x="6286" y="129196"/>
                  </a:lnTo>
                  <a:lnTo>
                    <a:pt x="0" y="175978"/>
                  </a:lnTo>
                  <a:lnTo>
                    <a:pt x="0" y="434086"/>
                  </a:lnTo>
                  <a:lnTo>
                    <a:pt x="6286" y="480868"/>
                  </a:lnTo>
                  <a:lnTo>
                    <a:pt x="24026" y="522906"/>
                  </a:lnTo>
                  <a:lnTo>
                    <a:pt x="51542" y="558522"/>
                  </a:lnTo>
                  <a:lnTo>
                    <a:pt x="87158" y="586038"/>
                  </a:lnTo>
                  <a:lnTo>
                    <a:pt x="129196" y="603779"/>
                  </a:lnTo>
                  <a:lnTo>
                    <a:pt x="175978" y="610065"/>
                  </a:lnTo>
                  <a:lnTo>
                    <a:pt x="1992106" y="610065"/>
                  </a:lnTo>
                  <a:lnTo>
                    <a:pt x="2038889" y="603779"/>
                  </a:lnTo>
                  <a:lnTo>
                    <a:pt x="2080926" y="586038"/>
                  </a:lnTo>
                  <a:lnTo>
                    <a:pt x="2116542" y="558522"/>
                  </a:lnTo>
                  <a:lnTo>
                    <a:pt x="2144059" y="522906"/>
                  </a:lnTo>
                  <a:lnTo>
                    <a:pt x="2161799" y="480868"/>
                  </a:lnTo>
                  <a:lnTo>
                    <a:pt x="2168085" y="434086"/>
                  </a:lnTo>
                  <a:lnTo>
                    <a:pt x="2168085" y="175978"/>
                  </a:lnTo>
                  <a:lnTo>
                    <a:pt x="2161799" y="129196"/>
                  </a:lnTo>
                  <a:lnTo>
                    <a:pt x="2144059" y="87158"/>
                  </a:lnTo>
                  <a:lnTo>
                    <a:pt x="2116542" y="51542"/>
                  </a:lnTo>
                  <a:lnTo>
                    <a:pt x="2080926" y="24026"/>
                  </a:lnTo>
                  <a:lnTo>
                    <a:pt x="2038889" y="6286"/>
                  </a:lnTo>
                  <a:lnTo>
                    <a:pt x="199210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46"/>
            <p:cNvSpPr/>
            <p:nvPr/>
          </p:nvSpPr>
          <p:spPr>
            <a:xfrm>
              <a:off x="7097495" y="5209921"/>
              <a:ext cx="2043430" cy="485775"/>
            </a:xfrm>
            <a:custGeom>
              <a:avLst/>
              <a:gdLst/>
              <a:ahLst/>
              <a:cxnLst/>
              <a:rect l="l" t="t" r="r" b="b"/>
              <a:pathLst>
                <a:path w="2043429" h="485775">
                  <a:moveTo>
                    <a:pt x="113541" y="485194"/>
                  </a:moveTo>
                  <a:lnTo>
                    <a:pt x="69388" y="476257"/>
                  </a:lnTo>
                  <a:lnTo>
                    <a:pt x="33293" y="451901"/>
                  </a:lnTo>
                  <a:lnTo>
                    <a:pt x="8936" y="415806"/>
                  </a:lnTo>
                  <a:lnTo>
                    <a:pt x="0" y="371653"/>
                  </a:lnTo>
                  <a:lnTo>
                    <a:pt x="0" y="113546"/>
                  </a:lnTo>
                  <a:lnTo>
                    <a:pt x="8936" y="69393"/>
                  </a:lnTo>
                  <a:lnTo>
                    <a:pt x="33293" y="33296"/>
                  </a:lnTo>
                  <a:lnTo>
                    <a:pt x="69388" y="8937"/>
                  </a:lnTo>
                  <a:lnTo>
                    <a:pt x="113541" y="0"/>
                  </a:lnTo>
                  <a:lnTo>
                    <a:pt x="1929668" y="0"/>
                  </a:lnTo>
                  <a:lnTo>
                    <a:pt x="1973821" y="8937"/>
                  </a:lnTo>
                  <a:lnTo>
                    <a:pt x="2009916" y="33296"/>
                  </a:lnTo>
                  <a:lnTo>
                    <a:pt x="2034273" y="69393"/>
                  </a:lnTo>
                  <a:lnTo>
                    <a:pt x="2043210" y="113546"/>
                  </a:lnTo>
                  <a:lnTo>
                    <a:pt x="2043210" y="371653"/>
                  </a:lnTo>
                  <a:lnTo>
                    <a:pt x="2034273" y="415806"/>
                  </a:lnTo>
                  <a:lnTo>
                    <a:pt x="2009916" y="451901"/>
                  </a:lnTo>
                  <a:lnTo>
                    <a:pt x="1973821" y="476257"/>
                  </a:lnTo>
                  <a:lnTo>
                    <a:pt x="1929668" y="485194"/>
                  </a:lnTo>
                  <a:lnTo>
                    <a:pt x="113541" y="485194"/>
                  </a:lnTo>
                  <a:close/>
                </a:path>
              </a:pathLst>
            </a:custGeom>
            <a:ln w="586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3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43354" y="5258595"/>
              <a:ext cx="1968514" cy="408352"/>
            </a:xfrm>
            <a:prstGeom prst="rect">
              <a:avLst/>
            </a:prstGeom>
          </p:spPr>
        </p:pic>
        <p:sp>
          <p:nvSpPr>
            <p:cNvPr id="26" name="object 348"/>
            <p:cNvSpPr/>
            <p:nvPr/>
          </p:nvSpPr>
          <p:spPr>
            <a:xfrm>
              <a:off x="7159928" y="5272361"/>
              <a:ext cx="1918970" cy="360680"/>
            </a:xfrm>
            <a:custGeom>
              <a:avLst/>
              <a:gdLst/>
              <a:ahLst/>
              <a:cxnLst/>
              <a:rect l="l" t="t" r="r" b="b"/>
              <a:pathLst>
                <a:path w="1918970" h="360679">
                  <a:moveTo>
                    <a:pt x="1867236" y="0"/>
                  </a:moveTo>
                  <a:lnTo>
                    <a:pt x="51108" y="0"/>
                  </a:lnTo>
                  <a:lnTo>
                    <a:pt x="31233" y="4022"/>
                  </a:lnTo>
                  <a:lnTo>
                    <a:pt x="14985" y="14985"/>
                  </a:lnTo>
                  <a:lnTo>
                    <a:pt x="4022" y="31233"/>
                  </a:lnTo>
                  <a:lnTo>
                    <a:pt x="0" y="51108"/>
                  </a:lnTo>
                  <a:lnTo>
                    <a:pt x="0" y="309210"/>
                  </a:lnTo>
                  <a:lnTo>
                    <a:pt x="4022" y="329085"/>
                  </a:lnTo>
                  <a:lnTo>
                    <a:pt x="14985" y="345333"/>
                  </a:lnTo>
                  <a:lnTo>
                    <a:pt x="31233" y="356296"/>
                  </a:lnTo>
                  <a:lnTo>
                    <a:pt x="51108" y="360318"/>
                  </a:lnTo>
                  <a:lnTo>
                    <a:pt x="1867236" y="360318"/>
                  </a:lnTo>
                  <a:lnTo>
                    <a:pt x="1887111" y="356296"/>
                  </a:lnTo>
                  <a:lnTo>
                    <a:pt x="1903358" y="345333"/>
                  </a:lnTo>
                  <a:lnTo>
                    <a:pt x="1914322" y="329085"/>
                  </a:lnTo>
                  <a:lnTo>
                    <a:pt x="1918344" y="309210"/>
                  </a:lnTo>
                  <a:lnTo>
                    <a:pt x="1918344" y="51108"/>
                  </a:lnTo>
                  <a:lnTo>
                    <a:pt x="1914322" y="31233"/>
                  </a:lnTo>
                  <a:lnTo>
                    <a:pt x="1903358" y="14985"/>
                  </a:lnTo>
                  <a:lnTo>
                    <a:pt x="1887111" y="4022"/>
                  </a:lnTo>
                  <a:lnTo>
                    <a:pt x="186723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349"/>
            <p:cNvSpPr/>
            <p:nvPr/>
          </p:nvSpPr>
          <p:spPr>
            <a:xfrm>
              <a:off x="4557288" y="4794385"/>
              <a:ext cx="2168525" cy="610235"/>
            </a:xfrm>
            <a:custGeom>
              <a:avLst/>
              <a:gdLst/>
              <a:ahLst/>
              <a:cxnLst/>
              <a:rect l="l" t="t" r="r" b="b"/>
              <a:pathLst>
                <a:path w="2168525" h="610235">
                  <a:moveTo>
                    <a:pt x="1992106" y="0"/>
                  </a:moveTo>
                  <a:lnTo>
                    <a:pt x="175978" y="0"/>
                  </a:lnTo>
                  <a:lnTo>
                    <a:pt x="129196" y="6286"/>
                  </a:lnTo>
                  <a:lnTo>
                    <a:pt x="87158" y="24026"/>
                  </a:lnTo>
                  <a:lnTo>
                    <a:pt x="51542" y="51542"/>
                  </a:lnTo>
                  <a:lnTo>
                    <a:pt x="24026" y="87158"/>
                  </a:lnTo>
                  <a:lnTo>
                    <a:pt x="6286" y="129196"/>
                  </a:lnTo>
                  <a:lnTo>
                    <a:pt x="0" y="175978"/>
                  </a:lnTo>
                  <a:lnTo>
                    <a:pt x="0" y="434086"/>
                  </a:lnTo>
                  <a:lnTo>
                    <a:pt x="6286" y="480868"/>
                  </a:lnTo>
                  <a:lnTo>
                    <a:pt x="24026" y="522906"/>
                  </a:lnTo>
                  <a:lnTo>
                    <a:pt x="51542" y="558522"/>
                  </a:lnTo>
                  <a:lnTo>
                    <a:pt x="87158" y="586038"/>
                  </a:lnTo>
                  <a:lnTo>
                    <a:pt x="129196" y="603779"/>
                  </a:lnTo>
                  <a:lnTo>
                    <a:pt x="175978" y="610065"/>
                  </a:lnTo>
                  <a:lnTo>
                    <a:pt x="1992106" y="610065"/>
                  </a:lnTo>
                  <a:lnTo>
                    <a:pt x="2038889" y="603779"/>
                  </a:lnTo>
                  <a:lnTo>
                    <a:pt x="2080926" y="586038"/>
                  </a:lnTo>
                  <a:lnTo>
                    <a:pt x="2116542" y="558522"/>
                  </a:lnTo>
                  <a:lnTo>
                    <a:pt x="2144059" y="522906"/>
                  </a:lnTo>
                  <a:lnTo>
                    <a:pt x="2161799" y="480868"/>
                  </a:lnTo>
                  <a:lnTo>
                    <a:pt x="2168085" y="434086"/>
                  </a:lnTo>
                  <a:lnTo>
                    <a:pt x="2168085" y="175978"/>
                  </a:lnTo>
                  <a:lnTo>
                    <a:pt x="2161799" y="129196"/>
                  </a:lnTo>
                  <a:lnTo>
                    <a:pt x="2144059" y="87158"/>
                  </a:lnTo>
                  <a:lnTo>
                    <a:pt x="2116542" y="51542"/>
                  </a:lnTo>
                  <a:lnTo>
                    <a:pt x="2080926" y="24026"/>
                  </a:lnTo>
                  <a:lnTo>
                    <a:pt x="2038889" y="6286"/>
                  </a:lnTo>
                  <a:lnTo>
                    <a:pt x="199210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350"/>
            <p:cNvSpPr/>
            <p:nvPr/>
          </p:nvSpPr>
          <p:spPr>
            <a:xfrm>
              <a:off x="4619722" y="4856818"/>
              <a:ext cx="2043430" cy="485775"/>
            </a:xfrm>
            <a:custGeom>
              <a:avLst/>
              <a:gdLst/>
              <a:ahLst/>
              <a:cxnLst/>
              <a:rect l="l" t="t" r="r" b="b"/>
              <a:pathLst>
                <a:path w="2043429" h="485775">
                  <a:moveTo>
                    <a:pt x="113546" y="485194"/>
                  </a:moveTo>
                  <a:lnTo>
                    <a:pt x="69393" y="476257"/>
                  </a:lnTo>
                  <a:lnTo>
                    <a:pt x="33296" y="451901"/>
                  </a:lnTo>
                  <a:lnTo>
                    <a:pt x="8937" y="415806"/>
                  </a:lnTo>
                  <a:lnTo>
                    <a:pt x="0" y="371653"/>
                  </a:lnTo>
                  <a:lnTo>
                    <a:pt x="0" y="113546"/>
                  </a:lnTo>
                  <a:lnTo>
                    <a:pt x="8937" y="69393"/>
                  </a:lnTo>
                  <a:lnTo>
                    <a:pt x="33296" y="33296"/>
                  </a:lnTo>
                  <a:lnTo>
                    <a:pt x="69393" y="8937"/>
                  </a:lnTo>
                  <a:lnTo>
                    <a:pt x="113546" y="0"/>
                  </a:lnTo>
                  <a:lnTo>
                    <a:pt x="1929674" y="0"/>
                  </a:lnTo>
                  <a:lnTo>
                    <a:pt x="1973826" y="8937"/>
                  </a:lnTo>
                  <a:lnTo>
                    <a:pt x="2009921" y="33296"/>
                  </a:lnTo>
                  <a:lnTo>
                    <a:pt x="2034278" y="69393"/>
                  </a:lnTo>
                  <a:lnTo>
                    <a:pt x="2043215" y="113546"/>
                  </a:lnTo>
                  <a:lnTo>
                    <a:pt x="2043215" y="371653"/>
                  </a:lnTo>
                  <a:lnTo>
                    <a:pt x="2034278" y="415806"/>
                  </a:lnTo>
                  <a:lnTo>
                    <a:pt x="2009921" y="451901"/>
                  </a:lnTo>
                  <a:lnTo>
                    <a:pt x="1973826" y="476257"/>
                  </a:lnTo>
                  <a:lnTo>
                    <a:pt x="1929674" y="485194"/>
                  </a:lnTo>
                  <a:lnTo>
                    <a:pt x="113546" y="485194"/>
                  </a:lnTo>
                  <a:close/>
                </a:path>
              </a:pathLst>
            </a:custGeom>
            <a:ln w="586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35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6990" y="4902585"/>
              <a:ext cx="1963278" cy="408352"/>
            </a:xfrm>
            <a:prstGeom prst="rect">
              <a:avLst/>
            </a:prstGeom>
          </p:spPr>
        </p:pic>
        <p:sp>
          <p:nvSpPr>
            <p:cNvPr id="30" name="object 352"/>
            <p:cNvSpPr/>
            <p:nvPr/>
          </p:nvSpPr>
          <p:spPr>
            <a:xfrm>
              <a:off x="4682160" y="4919258"/>
              <a:ext cx="1918970" cy="360680"/>
            </a:xfrm>
            <a:custGeom>
              <a:avLst/>
              <a:gdLst/>
              <a:ahLst/>
              <a:cxnLst/>
              <a:rect l="l" t="t" r="r" b="b"/>
              <a:pathLst>
                <a:path w="1918970" h="360679">
                  <a:moveTo>
                    <a:pt x="1867236" y="0"/>
                  </a:moveTo>
                  <a:lnTo>
                    <a:pt x="51108" y="0"/>
                  </a:lnTo>
                  <a:lnTo>
                    <a:pt x="31233" y="4022"/>
                  </a:lnTo>
                  <a:lnTo>
                    <a:pt x="14985" y="14985"/>
                  </a:lnTo>
                  <a:lnTo>
                    <a:pt x="4022" y="31233"/>
                  </a:lnTo>
                  <a:lnTo>
                    <a:pt x="0" y="51108"/>
                  </a:lnTo>
                  <a:lnTo>
                    <a:pt x="0" y="309210"/>
                  </a:lnTo>
                  <a:lnTo>
                    <a:pt x="4022" y="329085"/>
                  </a:lnTo>
                  <a:lnTo>
                    <a:pt x="14985" y="345333"/>
                  </a:lnTo>
                  <a:lnTo>
                    <a:pt x="31233" y="356296"/>
                  </a:lnTo>
                  <a:lnTo>
                    <a:pt x="51108" y="360318"/>
                  </a:lnTo>
                  <a:lnTo>
                    <a:pt x="1867236" y="360318"/>
                  </a:lnTo>
                  <a:lnTo>
                    <a:pt x="1887111" y="356296"/>
                  </a:lnTo>
                  <a:lnTo>
                    <a:pt x="1903358" y="345333"/>
                  </a:lnTo>
                  <a:lnTo>
                    <a:pt x="1914322" y="329085"/>
                  </a:lnTo>
                  <a:lnTo>
                    <a:pt x="1918344" y="309210"/>
                  </a:lnTo>
                  <a:lnTo>
                    <a:pt x="1918344" y="51108"/>
                  </a:lnTo>
                  <a:lnTo>
                    <a:pt x="1914322" y="31233"/>
                  </a:lnTo>
                  <a:lnTo>
                    <a:pt x="1903358" y="14985"/>
                  </a:lnTo>
                  <a:lnTo>
                    <a:pt x="1887111" y="4022"/>
                  </a:lnTo>
                  <a:lnTo>
                    <a:pt x="186723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53"/>
          <p:cNvSpPr txBox="1"/>
          <p:nvPr/>
        </p:nvSpPr>
        <p:spPr>
          <a:xfrm>
            <a:off x="6470650" y="4511675"/>
            <a:ext cx="4074160" cy="62801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98780" marR="2362200" indent="-386715">
              <a:lnSpc>
                <a:spcPts val="1220"/>
              </a:lnSpc>
              <a:spcBef>
                <a:spcPts val="340"/>
              </a:spcBef>
            </a:pP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Gerencia de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Desarrollo </a:t>
            </a:r>
            <a:r>
              <a:rPr sz="1200" b="1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Negocios</a:t>
            </a:r>
            <a:endParaRPr sz="1200" dirty="0">
              <a:latin typeface="Arial"/>
              <a:cs typeface="Arial"/>
            </a:endParaRPr>
          </a:p>
          <a:p>
            <a:pPr marL="2610485">
              <a:lnSpc>
                <a:spcPct val="100000"/>
              </a:lnSpc>
              <a:spcBef>
                <a:spcPts val="615"/>
              </a:spcBef>
            </a:pP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Gerencia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Hub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Norte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3" name="object 239"/>
          <p:cNvGrpSpPr/>
          <p:nvPr/>
        </p:nvGrpSpPr>
        <p:grpSpPr>
          <a:xfrm>
            <a:off x="9366250" y="2530475"/>
            <a:ext cx="1070610" cy="1070610"/>
            <a:chOff x="7584070" y="2838913"/>
            <a:chExt cx="1070610" cy="1070610"/>
          </a:xfrm>
        </p:grpSpPr>
        <p:sp>
          <p:nvSpPr>
            <p:cNvPr id="34" name="object 245"/>
            <p:cNvSpPr/>
            <p:nvPr/>
          </p:nvSpPr>
          <p:spPr>
            <a:xfrm>
              <a:off x="7584070" y="2838913"/>
              <a:ext cx="1070610" cy="1070610"/>
            </a:xfrm>
            <a:custGeom>
              <a:avLst/>
              <a:gdLst/>
              <a:ahLst/>
              <a:cxnLst/>
              <a:rect l="l" t="t" r="r" b="b"/>
              <a:pathLst>
                <a:path w="1070609" h="1070610">
                  <a:moveTo>
                    <a:pt x="535030" y="0"/>
                  </a:moveTo>
                  <a:lnTo>
                    <a:pt x="486332" y="2186"/>
                  </a:lnTo>
                  <a:lnTo>
                    <a:pt x="438858" y="8620"/>
                  </a:lnTo>
                  <a:lnTo>
                    <a:pt x="392798" y="19111"/>
                  </a:lnTo>
                  <a:lnTo>
                    <a:pt x="348341" y="33472"/>
                  </a:lnTo>
                  <a:lnTo>
                    <a:pt x="305676" y="51514"/>
                  </a:lnTo>
                  <a:lnTo>
                    <a:pt x="264990" y="73047"/>
                  </a:lnTo>
                  <a:lnTo>
                    <a:pt x="226475" y="97883"/>
                  </a:lnTo>
                  <a:lnTo>
                    <a:pt x="190317" y="125832"/>
                  </a:lnTo>
                  <a:lnTo>
                    <a:pt x="156707" y="156707"/>
                  </a:lnTo>
                  <a:lnTo>
                    <a:pt x="125832" y="190317"/>
                  </a:lnTo>
                  <a:lnTo>
                    <a:pt x="97883" y="226475"/>
                  </a:lnTo>
                  <a:lnTo>
                    <a:pt x="73047" y="264990"/>
                  </a:lnTo>
                  <a:lnTo>
                    <a:pt x="51514" y="305676"/>
                  </a:lnTo>
                  <a:lnTo>
                    <a:pt x="33472" y="348341"/>
                  </a:lnTo>
                  <a:lnTo>
                    <a:pt x="19111" y="392798"/>
                  </a:lnTo>
                  <a:lnTo>
                    <a:pt x="8620" y="438858"/>
                  </a:lnTo>
                  <a:lnTo>
                    <a:pt x="2186" y="486332"/>
                  </a:lnTo>
                  <a:lnTo>
                    <a:pt x="0" y="535030"/>
                  </a:lnTo>
                  <a:lnTo>
                    <a:pt x="2186" y="583729"/>
                  </a:lnTo>
                  <a:lnTo>
                    <a:pt x="8620" y="631203"/>
                  </a:lnTo>
                  <a:lnTo>
                    <a:pt x="19111" y="677262"/>
                  </a:lnTo>
                  <a:lnTo>
                    <a:pt x="33472" y="721720"/>
                  </a:lnTo>
                  <a:lnTo>
                    <a:pt x="51514" y="764385"/>
                  </a:lnTo>
                  <a:lnTo>
                    <a:pt x="73047" y="805070"/>
                  </a:lnTo>
                  <a:lnTo>
                    <a:pt x="97883" y="843586"/>
                  </a:lnTo>
                  <a:lnTo>
                    <a:pt x="125832" y="879743"/>
                  </a:lnTo>
                  <a:lnTo>
                    <a:pt x="156707" y="913354"/>
                  </a:lnTo>
                  <a:lnTo>
                    <a:pt x="190317" y="944228"/>
                  </a:lnTo>
                  <a:lnTo>
                    <a:pt x="226475" y="972178"/>
                  </a:lnTo>
                  <a:lnTo>
                    <a:pt x="264990" y="997014"/>
                  </a:lnTo>
                  <a:lnTo>
                    <a:pt x="305676" y="1018547"/>
                  </a:lnTo>
                  <a:lnTo>
                    <a:pt x="348341" y="1036588"/>
                  </a:lnTo>
                  <a:lnTo>
                    <a:pt x="392798" y="1050949"/>
                  </a:lnTo>
                  <a:lnTo>
                    <a:pt x="438858" y="1061441"/>
                  </a:lnTo>
                  <a:lnTo>
                    <a:pt x="486332" y="1067875"/>
                  </a:lnTo>
                  <a:lnTo>
                    <a:pt x="535030" y="1070061"/>
                  </a:lnTo>
                  <a:lnTo>
                    <a:pt x="583728" y="1067875"/>
                  </a:lnTo>
                  <a:lnTo>
                    <a:pt x="631201" y="1061441"/>
                  </a:lnTo>
                  <a:lnTo>
                    <a:pt x="677260" y="1050949"/>
                  </a:lnTo>
                  <a:lnTo>
                    <a:pt x="721717" y="1036588"/>
                  </a:lnTo>
                  <a:lnTo>
                    <a:pt x="764382" y="1018547"/>
                  </a:lnTo>
                  <a:lnTo>
                    <a:pt x="805067" y="997014"/>
                  </a:lnTo>
                  <a:lnTo>
                    <a:pt x="843582" y="972178"/>
                  </a:lnTo>
                  <a:lnTo>
                    <a:pt x="879739" y="944228"/>
                  </a:lnTo>
                  <a:lnTo>
                    <a:pt x="913349" y="913354"/>
                  </a:lnTo>
                  <a:lnTo>
                    <a:pt x="944224" y="879743"/>
                  </a:lnTo>
                  <a:lnTo>
                    <a:pt x="972173" y="843586"/>
                  </a:lnTo>
                  <a:lnTo>
                    <a:pt x="997009" y="805070"/>
                  </a:lnTo>
                  <a:lnTo>
                    <a:pt x="1018542" y="764385"/>
                  </a:lnTo>
                  <a:lnTo>
                    <a:pt x="1036583" y="721720"/>
                  </a:lnTo>
                  <a:lnTo>
                    <a:pt x="1050944" y="677262"/>
                  </a:lnTo>
                  <a:lnTo>
                    <a:pt x="1061436" y="631203"/>
                  </a:lnTo>
                  <a:lnTo>
                    <a:pt x="1067869" y="583729"/>
                  </a:lnTo>
                  <a:lnTo>
                    <a:pt x="1070056" y="535030"/>
                  </a:lnTo>
                  <a:lnTo>
                    <a:pt x="1067869" y="486332"/>
                  </a:lnTo>
                  <a:lnTo>
                    <a:pt x="1061436" y="438858"/>
                  </a:lnTo>
                  <a:lnTo>
                    <a:pt x="1050944" y="392798"/>
                  </a:lnTo>
                  <a:lnTo>
                    <a:pt x="1036583" y="348341"/>
                  </a:lnTo>
                  <a:lnTo>
                    <a:pt x="1018542" y="305676"/>
                  </a:lnTo>
                  <a:lnTo>
                    <a:pt x="997009" y="264990"/>
                  </a:lnTo>
                  <a:lnTo>
                    <a:pt x="972173" y="226475"/>
                  </a:lnTo>
                  <a:lnTo>
                    <a:pt x="944224" y="190317"/>
                  </a:lnTo>
                  <a:lnTo>
                    <a:pt x="913349" y="156707"/>
                  </a:lnTo>
                  <a:lnTo>
                    <a:pt x="879739" y="125832"/>
                  </a:lnTo>
                  <a:lnTo>
                    <a:pt x="843582" y="97883"/>
                  </a:lnTo>
                  <a:lnTo>
                    <a:pt x="805067" y="73047"/>
                  </a:lnTo>
                  <a:lnTo>
                    <a:pt x="764382" y="51514"/>
                  </a:lnTo>
                  <a:lnTo>
                    <a:pt x="721717" y="33472"/>
                  </a:lnTo>
                  <a:lnTo>
                    <a:pt x="677260" y="19111"/>
                  </a:lnTo>
                  <a:lnTo>
                    <a:pt x="631201" y="8620"/>
                  </a:lnTo>
                  <a:lnTo>
                    <a:pt x="583728" y="2186"/>
                  </a:lnTo>
                  <a:lnTo>
                    <a:pt x="535030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46"/>
            <p:cNvSpPr/>
            <p:nvPr/>
          </p:nvSpPr>
          <p:spPr>
            <a:xfrm>
              <a:off x="7659296" y="2914141"/>
              <a:ext cx="920115" cy="920115"/>
            </a:xfrm>
            <a:custGeom>
              <a:avLst/>
              <a:gdLst/>
              <a:ahLst/>
              <a:cxnLst/>
              <a:rect l="l" t="t" r="r" b="b"/>
              <a:pathLst>
                <a:path w="920115" h="920114">
                  <a:moveTo>
                    <a:pt x="0" y="459802"/>
                  </a:moveTo>
                  <a:lnTo>
                    <a:pt x="2373" y="412790"/>
                  </a:lnTo>
                  <a:lnTo>
                    <a:pt x="9341" y="367135"/>
                  </a:lnTo>
                  <a:lnTo>
                    <a:pt x="20672" y="323070"/>
                  </a:lnTo>
                  <a:lnTo>
                    <a:pt x="36133" y="280825"/>
                  </a:lnTo>
                  <a:lnTo>
                    <a:pt x="55496" y="240632"/>
                  </a:lnTo>
                  <a:lnTo>
                    <a:pt x="78527" y="202721"/>
                  </a:lnTo>
                  <a:lnTo>
                    <a:pt x="104997" y="167324"/>
                  </a:lnTo>
                  <a:lnTo>
                    <a:pt x="134673" y="134671"/>
                  </a:lnTo>
                  <a:lnTo>
                    <a:pt x="167326" y="104995"/>
                  </a:lnTo>
                  <a:lnTo>
                    <a:pt x="202723" y="78526"/>
                  </a:lnTo>
                  <a:lnTo>
                    <a:pt x="240634" y="55495"/>
                  </a:lnTo>
                  <a:lnTo>
                    <a:pt x="280827" y="36133"/>
                  </a:lnTo>
                  <a:lnTo>
                    <a:pt x="323072" y="20671"/>
                  </a:lnTo>
                  <a:lnTo>
                    <a:pt x="367137" y="9341"/>
                  </a:lnTo>
                  <a:lnTo>
                    <a:pt x="412790" y="2373"/>
                  </a:lnTo>
                  <a:lnTo>
                    <a:pt x="459802" y="0"/>
                  </a:lnTo>
                  <a:lnTo>
                    <a:pt x="506814" y="2373"/>
                  </a:lnTo>
                  <a:lnTo>
                    <a:pt x="552468" y="9341"/>
                  </a:lnTo>
                  <a:lnTo>
                    <a:pt x="596533" y="20671"/>
                  </a:lnTo>
                  <a:lnTo>
                    <a:pt x="638777" y="36133"/>
                  </a:lnTo>
                  <a:lnTo>
                    <a:pt x="678971" y="55495"/>
                  </a:lnTo>
                  <a:lnTo>
                    <a:pt x="716881" y="78526"/>
                  </a:lnTo>
                  <a:lnTo>
                    <a:pt x="752279" y="104995"/>
                  </a:lnTo>
                  <a:lnTo>
                    <a:pt x="784931" y="134671"/>
                  </a:lnTo>
                  <a:lnTo>
                    <a:pt x="814608" y="167324"/>
                  </a:lnTo>
                  <a:lnTo>
                    <a:pt x="841077" y="202721"/>
                  </a:lnTo>
                  <a:lnTo>
                    <a:pt x="864109" y="240632"/>
                  </a:lnTo>
                  <a:lnTo>
                    <a:pt x="883471" y="280825"/>
                  </a:lnTo>
                  <a:lnTo>
                    <a:pt x="898933" y="323070"/>
                  </a:lnTo>
                  <a:lnTo>
                    <a:pt x="910263" y="367135"/>
                  </a:lnTo>
                  <a:lnTo>
                    <a:pt x="917231" y="412790"/>
                  </a:lnTo>
                  <a:lnTo>
                    <a:pt x="919605" y="459802"/>
                  </a:lnTo>
                  <a:lnTo>
                    <a:pt x="917231" y="506814"/>
                  </a:lnTo>
                  <a:lnTo>
                    <a:pt x="910263" y="552468"/>
                  </a:lnTo>
                  <a:lnTo>
                    <a:pt x="898933" y="596533"/>
                  </a:lnTo>
                  <a:lnTo>
                    <a:pt x="883471" y="638777"/>
                  </a:lnTo>
                  <a:lnTo>
                    <a:pt x="864109" y="678971"/>
                  </a:lnTo>
                  <a:lnTo>
                    <a:pt x="841077" y="716881"/>
                  </a:lnTo>
                  <a:lnTo>
                    <a:pt x="814608" y="752279"/>
                  </a:lnTo>
                  <a:lnTo>
                    <a:pt x="784931" y="784931"/>
                  </a:lnTo>
                  <a:lnTo>
                    <a:pt x="752279" y="814608"/>
                  </a:lnTo>
                  <a:lnTo>
                    <a:pt x="716881" y="841077"/>
                  </a:lnTo>
                  <a:lnTo>
                    <a:pt x="678971" y="864109"/>
                  </a:lnTo>
                  <a:lnTo>
                    <a:pt x="638777" y="883471"/>
                  </a:lnTo>
                  <a:lnTo>
                    <a:pt x="596533" y="898933"/>
                  </a:lnTo>
                  <a:lnTo>
                    <a:pt x="552468" y="910263"/>
                  </a:lnTo>
                  <a:lnTo>
                    <a:pt x="506814" y="917231"/>
                  </a:lnTo>
                  <a:lnTo>
                    <a:pt x="459802" y="919605"/>
                  </a:lnTo>
                  <a:lnTo>
                    <a:pt x="412790" y="917231"/>
                  </a:lnTo>
                  <a:lnTo>
                    <a:pt x="367137" y="910263"/>
                  </a:lnTo>
                  <a:lnTo>
                    <a:pt x="323072" y="898933"/>
                  </a:lnTo>
                  <a:lnTo>
                    <a:pt x="280827" y="883471"/>
                  </a:lnTo>
                  <a:lnTo>
                    <a:pt x="240634" y="864109"/>
                  </a:lnTo>
                  <a:lnTo>
                    <a:pt x="202723" y="841077"/>
                  </a:lnTo>
                  <a:lnTo>
                    <a:pt x="167326" y="814608"/>
                  </a:lnTo>
                  <a:lnTo>
                    <a:pt x="134673" y="784931"/>
                  </a:lnTo>
                  <a:lnTo>
                    <a:pt x="104997" y="752279"/>
                  </a:lnTo>
                  <a:lnTo>
                    <a:pt x="78527" y="716881"/>
                  </a:lnTo>
                  <a:lnTo>
                    <a:pt x="55496" y="678971"/>
                  </a:lnTo>
                  <a:lnTo>
                    <a:pt x="36133" y="638777"/>
                  </a:lnTo>
                  <a:lnTo>
                    <a:pt x="20672" y="596533"/>
                  </a:lnTo>
                  <a:lnTo>
                    <a:pt x="9341" y="552468"/>
                  </a:lnTo>
                  <a:lnTo>
                    <a:pt x="2373" y="506814"/>
                  </a:lnTo>
                  <a:lnTo>
                    <a:pt x="0" y="459802"/>
                  </a:lnTo>
                  <a:close/>
                </a:path>
              </a:pathLst>
            </a:custGeom>
            <a:ln w="51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2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98351" y="2949805"/>
              <a:ext cx="848140" cy="853376"/>
            </a:xfrm>
            <a:prstGeom prst="rect">
              <a:avLst/>
            </a:prstGeom>
          </p:spPr>
        </p:pic>
        <p:sp>
          <p:nvSpPr>
            <p:cNvPr id="37" name="object 248"/>
            <p:cNvSpPr/>
            <p:nvPr/>
          </p:nvSpPr>
          <p:spPr>
            <a:xfrm>
              <a:off x="7757174" y="2945689"/>
              <a:ext cx="760730" cy="760730"/>
            </a:xfrm>
            <a:custGeom>
              <a:avLst/>
              <a:gdLst/>
              <a:ahLst/>
              <a:cxnLst/>
              <a:rect l="l" t="t" r="r" b="b"/>
              <a:pathLst>
                <a:path w="760729" h="760729">
                  <a:moveTo>
                    <a:pt x="380286" y="0"/>
                  </a:moveTo>
                  <a:lnTo>
                    <a:pt x="332584" y="2963"/>
                  </a:lnTo>
                  <a:lnTo>
                    <a:pt x="286650" y="11614"/>
                  </a:lnTo>
                  <a:lnTo>
                    <a:pt x="242841" y="25597"/>
                  </a:lnTo>
                  <a:lnTo>
                    <a:pt x="201512" y="44556"/>
                  </a:lnTo>
                  <a:lnTo>
                    <a:pt x="163021" y="68135"/>
                  </a:lnTo>
                  <a:lnTo>
                    <a:pt x="127723" y="95976"/>
                  </a:lnTo>
                  <a:lnTo>
                    <a:pt x="95976" y="127723"/>
                  </a:lnTo>
                  <a:lnTo>
                    <a:pt x="68135" y="163021"/>
                  </a:lnTo>
                  <a:lnTo>
                    <a:pt x="44556" y="201512"/>
                  </a:lnTo>
                  <a:lnTo>
                    <a:pt x="25597" y="242841"/>
                  </a:lnTo>
                  <a:lnTo>
                    <a:pt x="11614" y="286650"/>
                  </a:lnTo>
                  <a:lnTo>
                    <a:pt x="2963" y="332584"/>
                  </a:lnTo>
                  <a:lnTo>
                    <a:pt x="0" y="380286"/>
                  </a:lnTo>
                  <a:lnTo>
                    <a:pt x="2963" y="427988"/>
                  </a:lnTo>
                  <a:lnTo>
                    <a:pt x="11614" y="473922"/>
                  </a:lnTo>
                  <a:lnTo>
                    <a:pt x="25597" y="517732"/>
                  </a:lnTo>
                  <a:lnTo>
                    <a:pt x="44556" y="559060"/>
                  </a:lnTo>
                  <a:lnTo>
                    <a:pt x="68135" y="597552"/>
                  </a:lnTo>
                  <a:lnTo>
                    <a:pt x="95976" y="632849"/>
                  </a:lnTo>
                  <a:lnTo>
                    <a:pt x="127723" y="664597"/>
                  </a:lnTo>
                  <a:lnTo>
                    <a:pt x="163021" y="692438"/>
                  </a:lnTo>
                  <a:lnTo>
                    <a:pt x="201512" y="716016"/>
                  </a:lnTo>
                  <a:lnTo>
                    <a:pt x="242841" y="734975"/>
                  </a:lnTo>
                  <a:lnTo>
                    <a:pt x="286650" y="748959"/>
                  </a:lnTo>
                  <a:lnTo>
                    <a:pt x="332584" y="757610"/>
                  </a:lnTo>
                  <a:lnTo>
                    <a:pt x="380286" y="760573"/>
                  </a:lnTo>
                  <a:lnTo>
                    <a:pt x="427989" y="757610"/>
                  </a:lnTo>
                  <a:lnTo>
                    <a:pt x="473924" y="748959"/>
                  </a:lnTo>
                  <a:lnTo>
                    <a:pt x="517734" y="734975"/>
                  </a:lnTo>
                  <a:lnTo>
                    <a:pt x="559063" y="716016"/>
                  </a:lnTo>
                  <a:lnTo>
                    <a:pt x="597554" y="692438"/>
                  </a:lnTo>
                  <a:lnTo>
                    <a:pt x="632851" y="664597"/>
                  </a:lnTo>
                  <a:lnTo>
                    <a:pt x="664599" y="632849"/>
                  </a:lnTo>
                  <a:lnTo>
                    <a:pt x="692439" y="597552"/>
                  </a:lnTo>
                  <a:lnTo>
                    <a:pt x="716017" y="559060"/>
                  </a:lnTo>
                  <a:lnTo>
                    <a:pt x="734976" y="517732"/>
                  </a:lnTo>
                  <a:lnTo>
                    <a:pt x="748959" y="473922"/>
                  </a:lnTo>
                  <a:lnTo>
                    <a:pt x="757610" y="427988"/>
                  </a:lnTo>
                  <a:lnTo>
                    <a:pt x="760573" y="380286"/>
                  </a:lnTo>
                  <a:lnTo>
                    <a:pt x="757610" y="332584"/>
                  </a:lnTo>
                  <a:lnTo>
                    <a:pt x="748959" y="286650"/>
                  </a:lnTo>
                  <a:lnTo>
                    <a:pt x="734976" y="242841"/>
                  </a:lnTo>
                  <a:lnTo>
                    <a:pt x="716017" y="201512"/>
                  </a:lnTo>
                  <a:lnTo>
                    <a:pt x="692439" y="163021"/>
                  </a:lnTo>
                  <a:lnTo>
                    <a:pt x="664599" y="127723"/>
                  </a:lnTo>
                  <a:lnTo>
                    <a:pt x="632851" y="95976"/>
                  </a:lnTo>
                  <a:lnTo>
                    <a:pt x="597554" y="68135"/>
                  </a:lnTo>
                  <a:lnTo>
                    <a:pt x="559063" y="44556"/>
                  </a:lnTo>
                  <a:lnTo>
                    <a:pt x="517734" y="25597"/>
                  </a:lnTo>
                  <a:lnTo>
                    <a:pt x="473924" y="11614"/>
                  </a:lnTo>
                  <a:lnTo>
                    <a:pt x="427989" y="2963"/>
                  </a:lnTo>
                  <a:lnTo>
                    <a:pt x="38028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38"/>
          <p:cNvGrpSpPr/>
          <p:nvPr/>
        </p:nvGrpSpPr>
        <p:grpSpPr>
          <a:xfrm>
            <a:off x="8756650" y="854075"/>
            <a:ext cx="2168525" cy="610235"/>
            <a:chOff x="7035055" y="2130131"/>
            <a:chExt cx="2168525" cy="610235"/>
          </a:xfrm>
        </p:grpSpPr>
        <p:sp>
          <p:nvSpPr>
            <p:cNvPr id="39" name="object 339"/>
            <p:cNvSpPr/>
            <p:nvPr/>
          </p:nvSpPr>
          <p:spPr>
            <a:xfrm>
              <a:off x="7035055" y="2130131"/>
              <a:ext cx="2168525" cy="610235"/>
            </a:xfrm>
            <a:custGeom>
              <a:avLst/>
              <a:gdLst/>
              <a:ahLst/>
              <a:cxnLst/>
              <a:rect l="l" t="t" r="r" b="b"/>
              <a:pathLst>
                <a:path w="2168525" h="610235">
                  <a:moveTo>
                    <a:pt x="1992106" y="0"/>
                  </a:moveTo>
                  <a:lnTo>
                    <a:pt x="175978" y="0"/>
                  </a:lnTo>
                  <a:lnTo>
                    <a:pt x="129196" y="6286"/>
                  </a:lnTo>
                  <a:lnTo>
                    <a:pt x="87158" y="24026"/>
                  </a:lnTo>
                  <a:lnTo>
                    <a:pt x="51542" y="51542"/>
                  </a:lnTo>
                  <a:lnTo>
                    <a:pt x="24026" y="87158"/>
                  </a:lnTo>
                  <a:lnTo>
                    <a:pt x="6286" y="129196"/>
                  </a:lnTo>
                  <a:lnTo>
                    <a:pt x="0" y="175978"/>
                  </a:lnTo>
                  <a:lnTo>
                    <a:pt x="0" y="434086"/>
                  </a:lnTo>
                  <a:lnTo>
                    <a:pt x="6286" y="480868"/>
                  </a:lnTo>
                  <a:lnTo>
                    <a:pt x="24026" y="522906"/>
                  </a:lnTo>
                  <a:lnTo>
                    <a:pt x="51542" y="558522"/>
                  </a:lnTo>
                  <a:lnTo>
                    <a:pt x="87158" y="586038"/>
                  </a:lnTo>
                  <a:lnTo>
                    <a:pt x="129196" y="603779"/>
                  </a:lnTo>
                  <a:lnTo>
                    <a:pt x="175978" y="610065"/>
                  </a:lnTo>
                  <a:lnTo>
                    <a:pt x="1992106" y="610065"/>
                  </a:lnTo>
                  <a:lnTo>
                    <a:pt x="2038889" y="603779"/>
                  </a:lnTo>
                  <a:lnTo>
                    <a:pt x="2080926" y="586038"/>
                  </a:lnTo>
                  <a:lnTo>
                    <a:pt x="2116542" y="558522"/>
                  </a:lnTo>
                  <a:lnTo>
                    <a:pt x="2144059" y="522906"/>
                  </a:lnTo>
                  <a:lnTo>
                    <a:pt x="2161799" y="480868"/>
                  </a:lnTo>
                  <a:lnTo>
                    <a:pt x="2168085" y="434086"/>
                  </a:lnTo>
                  <a:lnTo>
                    <a:pt x="2168085" y="175978"/>
                  </a:lnTo>
                  <a:lnTo>
                    <a:pt x="2161799" y="129196"/>
                  </a:lnTo>
                  <a:lnTo>
                    <a:pt x="2144059" y="87158"/>
                  </a:lnTo>
                  <a:lnTo>
                    <a:pt x="2116542" y="51542"/>
                  </a:lnTo>
                  <a:lnTo>
                    <a:pt x="2080926" y="24026"/>
                  </a:lnTo>
                  <a:lnTo>
                    <a:pt x="2038889" y="6286"/>
                  </a:lnTo>
                  <a:lnTo>
                    <a:pt x="199210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40"/>
            <p:cNvSpPr/>
            <p:nvPr/>
          </p:nvSpPr>
          <p:spPr>
            <a:xfrm>
              <a:off x="7097495" y="2192564"/>
              <a:ext cx="2043430" cy="485775"/>
            </a:xfrm>
            <a:custGeom>
              <a:avLst/>
              <a:gdLst/>
              <a:ahLst/>
              <a:cxnLst/>
              <a:rect l="l" t="t" r="r" b="b"/>
              <a:pathLst>
                <a:path w="2043429" h="485775">
                  <a:moveTo>
                    <a:pt x="113541" y="485194"/>
                  </a:moveTo>
                  <a:lnTo>
                    <a:pt x="69388" y="476257"/>
                  </a:lnTo>
                  <a:lnTo>
                    <a:pt x="33293" y="451900"/>
                  </a:lnTo>
                  <a:lnTo>
                    <a:pt x="8936" y="415803"/>
                  </a:lnTo>
                  <a:lnTo>
                    <a:pt x="0" y="371648"/>
                  </a:lnTo>
                  <a:lnTo>
                    <a:pt x="0" y="113546"/>
                  </a:lnTo>
                  <a:lnTo>
                    <a:pt x="8936" y="69393"/>
                  </a:lnTo>
                  <a:lnTo>
                    <a:pt x="33293" y="33296"/>
                  </a:lnTo>
                  <a:lnTo>
                    <a:pt x="69388" y="8937"/>
                  </a:lnTo>
                  <a:lnTo>
                    <a:pt x="113541" y="0"/>
                  </a:lnTo>
                  <a:lnTo>
                    <a:pt x="1929668" y="0"/>
                  </a:lnTo>
                  <a:lnTo>
                    <a:pt x="1973821" y="8937"/>
                  </a:lnTo>
                  <a:lnTo>
                    <a:pt x="2009916" y="33296"/>
                  </a:lnTo>
                  <a:lnTo>
                    <a:pt x="2034273" y="69393"/>
                  </a:lnTo>
                  <a:lnTo>
                    <a:pt x="2043210" y="113546"/>
                  </a:lnTo>
                  <a:lnTo>
                    <a:pt x="2043210" y="371648"/>
                  </a:lnTo>
                  <a:lnTo>
                    <a:pt x="2034273" y="415803"/>
                  </a:lnTo>
                  <a:lnTo>
                    <a:pt x="2009916" y="451900"/>
                  </a:lnTo>
                  <a:lnTo>
                    <a:pt x="1973821" y="476257"/>
                  </a:lnTo>
                  <a:lnTo>
                    <a:pt x="1929668" y="485194"/>
                  </a:lnTo>
                  <a:lnTo>
                    <a:pt x="113541" y="485194"/>
                  </a:lnTo>
                  <a:close/>
                </a:path>
              </a:pathLst>
            </a:custGeom>
            <a:ln w="586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3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43354" y="2237744"/>
              <a:ext cx="1968514" cy="408352"/>
            </a:xfrm>
            <a:prstGeom prst="rect">
              <a:avLst/>
            </a:prstGeom>
          </p:spPr>
        </p:pic>
        <p:sp>
          <p:nvSpPr>
            <p:cNvPr id="42" name="object 342"/>
            <p:cNvSpPr/>
            <p:nvPr/>
          </p:nvSpPr>
          <p:spPr>
            <a:xfrm>
              <a:off x="7159927" y="2255003"/>
              <a:ext cx="1918970" cy="360680"/>
            </a:xfrm>
            <a:custGeom>
              <a:avLst/>
              <a:gdLst/>
              <a:ahLst/>
              <a:cxnLst/>
              <a:rect l="l" t="t" r="r" b="b"/>
              <a:pathLst>
                <a:path w="1918970" h="360680">
                  <a:moveTo>
                    <a:pt x="1867236" y="0"/>
                  </a:moveTo>
                  <a:lnTo>
                    <a:pt x="51108" y="0"/>
                  </a:lnTo>
                  <a:lnTo>
                    <a:pt x="31233" y="4022"/>
                  </a:lnTo>
                  <a:lnTo>
                    <a:pt x="14985" y="14985"/>
                  </a:lnTo>
                  <a:lnTo>
                    <a:pt x="4022" y="31233"/>
                  </a:lnTo>
                  <a:lnTo>
                    <a:pt x="0" y="51108"/>
                  </a:lnTo>
                  <a:lnTo>
                    <a:pt x="0" y="309210"/>
                  </a:lnTo>
                  <a:lnTo>
                    <a:pt x="4022" y="329085"/>
                  </a:lnTo>
                  <a:lnTo>
                    <a:pt x="14985" y="345333"/>
                  </a:lnTo>
                  <a:lnTo>
                    <a:pt x="31233" y="356296"/>
                  </a:lnTo>
                  <a:lnTo>
                    <a:pt x="51108" y="360318"/>
                  </a:lnTo>
                  <a:lnTo>
                    <a:pt x="1867236" y="360318"/>
                  </a:lnTo>
                  <a:lnTo>
                    <a:pt x="1887111" y="356296"/>
                  </a:lnTo>
                  <a:lnTo>
                    <a:pt x="1903358" y="345333"/>
                  </a:lnTo>
                  <a:lnTo>
                    <a:pt x="1914322" y="329085"/>
                  </a:lnTo>
                  <a:lnTo>
                    <a:pt x="1918344" y="309210"/>
                  </a:lnTo>
                  <a:lnTo>
                    <a:pt x="1918344" y="51108"/>
                  </a:lnTo>
                  <a:lnTo>
                    <a:pt x="1914322" y="31233"/>
                  </a:lnTo>
                  <a:lnTo>
                    <a:pt x="1903358" y="14985"/>
                  </a:lnTo>
                  <a:lnTo>
                    <a:pt x="1887111" y="4022"/>
                  </a:lnTo>
                  <a:lnTo>
                    <a:pt x="186723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343"/>
          <p:cNvSpPr txBox="1"/>
          <p:nvPr/>
        </p:nvSpPr>
        <p:spPr>
          <a:xfrm>
            <a:off x="8957954" y="1047419"/>
            <a:ext cx="1981200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s-MX" sz="1200" b="1" dirty="0" smtClean="0">
                <a:solidFill>
                  <a:srgbClr val="FFFFFF"/>
                </a:solidFill>
                <a:latin typeface="Arial"/>
                <a:cs typeface="Arial"/>
              </a:rPr>
              <a:t>Asamblea de accionistas</a:t>
            </a:r>
          </a:p>
        </p:txBody>
      </p:sp>
      <p:sp>
        <p:nvSpPr>
          <p:cNvPr id="45" name="object 254"/>
          <p:cNvSpPr txBox="1"/>
          <p:nvPr/>
        </p:nvSpPr>
        <p:spPr>
          <a:xfrm>
            <a:off x="9553907" y="2745427"/>
            <a:ext cx="753110" cy="57964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19685" algn="ctr">
              <a:lnSpc>
                <a:spcPts val="1070"/>
              </a:lnSpc>
              <a:spcBef>
                <a:spcPts val="120"/>
              </a:spcBef>
            </a:pPr>
            <a:r>
              <a:rPr lang="es-MX" sz="900" b="1" dirty="0" smtClean="0">
                <a:solidFill>
                  <a:srgbClr val="FFFFFF"/>
                </a:solidFill>
                <a:latin typeface="Arial"/>
                <a:cs typeface="Arial"/>
              </a:rPr>
              <a:t>BU head Hospitales y Clínicas Zentria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6" name="object 54"/>
          <p:cNvSpPr/>
          <p:nvPr/>
        </p:nvSpPr>
        <p:spPr>
          <a:xfrm flipV="1">
            <a:off x="9899650" y="1570872"/>
            <a:ext cx="1348902" cy="45719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87"/>
          <p:cNvSpPr/>
          <p:nvPr/>
        </p:nvSpPr>
        <p:spPr>
          <a:xfrm>
            <a:off x="9899649" y="1463676"/>
            <a:ext cx="45719" cy="296214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87"/>
          <p:cNvSpPr/>
          <p:nvPr/>
        </p:nvSpPr>
        <p:spPr>
          <a:xfrm flipH="1">
            <a:off x="9828086" y="2370124"/>
            <a:ext cx="71564" cy="160352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87"/>
          <p:cNvSpPr/>
          <p:nvPr/>
        </p:nvSpPr>
        <p:spPr>
          <a:xfrm>
            <a:off x="9899649" y="3597276"/>
            <a:ext cx="45719" cy="304800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2"/>
          <p:cNvSpPr/>
          <p:nvPr/>
        </p:nvSpPr>
        <p:spPr>
          <a:xfrm>
            <a:off x="5737225" y="3702050"/>
            <a:ext cx="4160520" cy="96520"/>
          </a:xfrm>
          <a:custGeom>
            <a:avLst/>
            <a:gdLst/>
            <a:ahLst/>
            <a:cxnLst/>
            <a:rect l="l" t="t" r="r" b="b"/>
            <a:pathLst>
              <a:path w="4160520" h="96520">
                <a:moveTo>
                  <a:pt x="0" y="96237"/>
                </a:moveTo>
                <a:lnTo>
                  <a:pt x="0" y="0"/>
                </a:lnTo>
                <a:lnTo>
                  <a:pt x="4160396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2"/>
          <p:cNvSpPr/>
          <p:nvPr/>
        </p:nvSpPr>
        <p:spPr>
          <a:xfrm flipH="1">
            <a:off x="9907267" y="3702049"/>
            <a:ext cx="4113532" cy="88901"/>
          </a:xfrm>
          <a:custGeom>
            <a:avLst/>
            <a:gdLst/>
            <a:ahLst/>
            <a:cxnLst/>
            <a:rect l="l" t="t" r="r" b="b"/>
            <a:pathLst>
              <a:path w="4160520" h="96520">
                <a:moveTo>
                  <a:pt x="0" y="96237"/>
                </a:moveTo>
                <a:lnTo>
                  <a:pt x="0" y="0"/>
                </a:lnTo>
                <a:lnTo>
                  <a:pt x="4160396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308849" y="3902075"/>
            <a:ext cx="2588895" cy="533400"/>
          </a:xfrm>
          <a:custGeom>
            <a:avLst/>
            <a:gdLst/>
            <a:ahLst/>
            <a:cxnLst/>
            <a:rect l="l" t="t" r="r" b="b"/>
            <a:pathLst>
              <a:path w="4160520" h="96520">
                <a:moveTo>
                  <a:pt x="0" y="96237"/>
                </a:moveTo>
                <a:lnTo>
                  <a:pt x="0" y="0"/>
                </a:lnTo>
                <a:lnTo>
                  <a:pt x="4160396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7"/>
          <p:cNvSpPr/>
          <p:nvPr/>
        </p:nvSpPr>
        <p:spPr>
          <a:xfrm>
            <a:off x="9899650" y="3902075"/>
            <a:ext cx="76200" cy="838200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338"/>
          <p:cNvGrpSpPr/>
          <p:nvPr/>
        </p:nvGrpSpPr>
        <p:grpSpPr>
          <a:xfrm>
            <a:off x="8797925" y="5502276"/>
            <a:ext cx="2168525" cy="609600"/>
            <a:chOff x="7035055" y="2130131"/>
            <a:chExt cx="2168525" cy="542431"/>
          </a:xfrm>
        </p:grpSpPr>
        <p:sp>
          <p:nvSpPr>
            <p:cNvPr id="55" name="object 339"/>
            <p:cNvSpPr/>
            <p:nvPr/>
          </p:nvSpPr>
          <p:spPr>
            <a:xfrm>
              <a:off x="7035055" y="2130131"/>
              <a:ext cx="2168525" cy="542431"/>
            </a:xfrm>
            <a:custGeom>
              <a:avLst/>
              <a:gdLst/>
              <a:ahLst/>
              <a:cxnLst/>
              <a:rect l="l" t="t" r="r" b="b"/>
              <a:pathLst>
                <a:path w="2168525" h="610235">
                  <a:moveTo>
                    <a:pt x="1992106" y="0"/>
                  </a:moveTo>
                  <a:lnTo>
                    <a:pt x="175978" y="0"/>
                  </a:lnTo>
                  <a:lnTo>
                    <a:pt x="129196" y="6286"/>
                  </a:lnTo>
                  <a:lnTo>
                    <a:pt x="87158" y="24026"/>
                  </a:lnTo>
                  <a:lnTo>
                    <a:pt x="51542" y="51542"/>
                  </a:lnTo>
                  <a:lnTo>
                    <a:pt x="24026" y="87158"/>
                  </a:lnTo>
                  <a:lnTo>
                    <a:pt x="6286" y="129196"/>
                  </a:lnTo>
                  <a:lnTo>
                    <a:pt x="0" y="175978"/>
                  </a:lnTo>
                  <a:lnTo>
                    <a:pt x="0" y="434086"/>
                  </a:lnTo>
                  <a:lnTo>
                    <a:pt x="6286" y="480868"/>
                  </a:lnTo>
                  <a:lnTo>
                    <a:pt x="24026" y="522906"/>
                  </a:lnTo>
                  <a:lnTo>
                    <a:pt x="51542" y="558522"/>
                  </a:lnTo>
                  <a:lnTo>
                    <a:pt x="87158" y="586038"/>
                  </a:lnTo>
                  <a:lnTo>
                    <a:pt x="129196" y="603779"/>
                  </a:lnTo>
                  <a:lnTo>
                    <a:pt x="175978" y="610065"/>
                  </a:lnTo>
                  <a:lnTo>
                    <a:pt x="1992106" y="610065"/>
                  </a:lnTo>
                  <a:lnTo>
                    <a:pt x="2038889" y="603779"/>
                  </a:lnTo>
                  <a:lnTo>
                    <a:pt x="2080926" y="586038"/>
                  </a:lnTo>
                  <a:lnTo>
                    <a:pt x="2116542" y="558522"/>
                  </a:lnTo>
                  <a:lnTo>
                    <a:pt x="2144059" y="522906"/>
                  </a:lnTo>
                  <a:lnTo>
                    <a:pt x="2161799" y="480868"/>
                  </a:lnTo>
                  <a:lnTo>
                    <a:pt x="2168085" y="434086"/>
                  </a:lnTo>
                  <a:lnTo>
                    <a:pt x="2168085" y="175978"/>
                  </a:lnTo>
                  <a:lnTo>
                    <a:pt x="2161799" y="129196"/>
                  </a:lnTo>
                  <a:lnTo>
                    <a:pt x="2144059" y="87158"/>
                  </a:lnTo>
                  <a:lnTo>
                    <a:pt x="2116542" y="51542"/>
                  </a:lnTo>
                  <a:lnTo>
                    <a:pt x="2080926" y="24026"/>
                  </a:lnTo>
                  <a:lnTo>
                    <a:pt x="2038889" y="6286"/>
                  </a:lnTo>
                  <a:lnTo>
                    <a:pt x="199210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340"/>
            <p:cNvSpPr/>
            <p:nvPr/>
          </p:nvSpPr>
          <p:spPr>
            <a:xfrm>
              <a:off x="7097495" y="2160446"/>
              <a:ext cx="2043430" cy="485775"/>
            </a:xfrm>
            <a:custGeom>
              <a:avLst/>
              <a:gdLst/>
              <a:ahLst/>
              <a:cxnLst/>
              <a:rect l="l" t="t" r="r" b="b"/>
              <a:pathLst>
                <a:path w="2043429" h="485775">
                  <a:moveTo>
                    <a:pt x="113541" y="485194"/>
                  </a:moveTo>
                  <a:lnTo>
                    <a:pt x="69388" y="476257"/>
                  </a:lnTo>
                  <a:lnTo>
                    <a:pt x="33293" y="451900"/>
                  </a:lnTo>
                  <a:lnTo>
                    <a:pt x="8936" y="415803"/>
                  </a:lnTo>
                  <a:lnTo>
                    <a:pt x="0" y="371648"/>
                  </a:lnTo>
                  <a:lnTo>
                    <a:pt x="0" y="113546"/>
                  </a:lnTo>
                  <a:lnTo>
                    <a:pt x="8936" y="69393"/>
                  </a:lnTo>
                  <a:lnTo>
                    <a:pt x="33293" y="33296"/>
                  </a:lnTo>
                  <a:lnTo>
                    <a:pt x="69388" y="8937"/>
                  </a:lnTo>
                  <a:lnTo>
                    <a:pt x="113541" y="0"/>
                  </a:lnTo>
                  <a:lnTo>
                    <a:pt x="1929668" y="0"/>
                  </a:lnTo>
                  <a:lnTo>
                    <a:pt x="1973821" y="8937"/>
                  </a:lnTo>
                  <a:lnTo>
                    <a:pt x="2009916" y="33296"/>
                  </a:lnTo>
                  <a:lnTo>
                    <a:pt x="2034273" y="69393"/>
                  </a:lnTo>
                  <a:lnTo>
                    <a:pt x="2043210" y="113546"/>
                  </a:lnTo>
                  <a:lnTo>
                    <a:pt x="2043210" y="371648"/>
                  </a:lnTo>
                  <a:lnTo>
                    <a:pt x="2034273" y="415803"/>
                  </a:lnTo>
                  <a:lnTo>
                    <a:pt x="2009916" y="451900"/>
                  </a:lnTo>
                  <a:lnTo>
                    <a:pt x="1973821" y="476257"/>
                  </a:lnTo>
                  <a:lnTo>
                    <a:pt x="1929668" y="485194"/>
                  </a:lnTo>
                  <a:lnTo>
                    <a:pt x="113541" y="485194"/>
                  </a:lnTo>
                  <a:close/>
                </a:path>
              </a:pathLst>
            </a:custGeom>
            <a:ln w="586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3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43354" y="2237744"/>
              <a:ext cx="1968514" cy="408352"/>
            </a:xfrm>
            <a:prstGeom prst="rect">
              <a:avLst/>
            </a:prstGeom>
          </p:spPr>
        </p:pic>
        <p:sp>
          <p:nvSpPr>
            <p:cNvPr id="58" name="object 342"/>
            <p:cNvSpPr/>
            <p:nvPr/>
          </p:nvSpPr>
          <p:spPr>
            <a:xfrm>
              <a:off x="7159927" y="2255003"/>
              <a:ext cx="1918970" cy="281951"/>
            </a:xfrm>
            <a:custGeom>
              <a:avLst/>
              <a:gdLst/>
              <a:ahLst/>
              <a:cxnLst/>
              <a:rect l="l" t="t" r="r" b="b"/>
              <a:pathLst>
                <a:path w="1918970" h="360680">
                  <a:moveTo>
                    <a:pt x="1867236" y="0"/>
                  </a:moveTo>
                  <a:lnTo>
                    <a:pt x="51108" y="0"/>
                  </a:lnTo>
                  <a:lnTo>
                    <a:pt x="31233" y="4022"/>
                  </a:lnTo>
                  <a:lnTo>
                    <a:pt x="14985" y="14985"/>
                  </a:lnTo>
                  <a:lnTo>
                    <a:pt x="4022" y="31233"/>
                  </a:lnTo>
                  <a:lnTo>
                    <a:pt x="0" y="51108"/>
                  </a:lnTo>
                  <a:lnTo>
                    <a:pt x="0" y="309210"/>
                  </a:lnTo>
                  <a:lnTo>
                    <a:pt x="4022" y="329085"/>
                  </a:lnTo>
                  <a:lnTo>
                    <a:pt x="14985" y="345333"/>
                  </a:lnTo>
                  <a:lnTo>
                    <a:pt x="31233" y="356296"/>
                  </a:lnTo>
                  <a:lnTo>
                    <a:pt x="51108" y="360318"/>
                  </a:lnTo>
                  <a:lnTo>
                    <a:pt x="1867236" y="360318"/>
                  </a:lnTo>
                  <a:lnTo>
                    <a:pt x="1887111" y="356296"/>
                  </a:lnTo>
                  <a:lnTo>
                    <a:pt x="1903358" y="345333"/>
                  </a:lnTo>
                  <a:lnTo>
                    <a:pt x="1914322" y="329085"/>
                  </a:lnTo>
                  <a:lnTo>
                    <a:pt x="1918344" y="309210"/>
                  </a:lnTo>
                  <a:lnTo>
                    <a:pt x="1918344" y="51108"/>
                  </a:lnTo>
                  <a:lnTo>
                    <a:pt x="1914322" y="31233"/>
                  </a:lnTo>
                  <a:lnTo>
                    <a:pt x="1903358" y="14985"/>
                  </a:lnTo>
                  <a:lnTo>
                    <a:pt x="1887111" y="4022"/>
                  </a:lnTo>
                  <a:lnTo>
                    <a:pt x="1867236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343"/>
          <p:cNvSpPr txBox="1"/>
          <p:nvPr/>
        </p:nvSpPr>
        <p:spPr>
          <a:xfrm>
            <a:off x="9025467" y="5691600"/>
            <a:ext cx="1828800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s-MX" sz="1200" b="1" dirty="0" smtClean="0">
                <a:solidFill>
                  <a:srgbClr val="FFFFFF"/>
                </a:solidFill>
                <a:latin typeface="Arial"/>
                <a:cs typeface="Arial"/>
              </a:rPr>
              <a:t>Gerente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0" name="object 287"/>
          <p:cNvSpPr/>
          <p:nvPr/>
        </p:nvSpPr>
        <p:spPr>
          <a:xfrm>
            <a:off x="9899650" y="5273675"/>
            <a:ext cx="79682" cy="228600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object 282"/>
          <p:cNvGrpSpPr/>
          <p:nvPr/>
        </p:nvGrpSpPr>
        <p:grpSpPr>
          <a:xfrm>
            <a:off x="69850" y="6721475"/>
            <a:ext cx="899794" cy="899794"/>
            <a:chOff x="3604447" y="6172834"/>
            <a:chExt cx="899794" cy="899794"/>
          </a:xfrm>
        </p:grpSpPr>
        <p:sp>
          <p:nvSpPr>
            <p:cNvPr id="62" name="object 283"/>
            <p:cNvSpPr/>
            <p:nvPr/>
          </p:nvSpPr>
          <p:spPr>
            <a:xfrm>
              <a:off x="360444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84"/>
            <p:cNvSpPr/>
            <p:nvPr/>
          </p:nvSpPr>
          <p:spPr>
            <a:xfrm>
              <a:off x="3673079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281"/>
          <p:cNvSpPr txBox="1"/>
          <p:nvPr/>
        </p:nvSpPr>
        <p:spPr>
          <a:xfrm>
            <a:off x="198689" y="6993189"/>
            <a:ext cx="682625" cy="2790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lang="es-MX" sz="850" b="1" spc="15" dirty="0" smtClean="0">
                <a:solidFill>
                  <a:srgbClr val="FFFFFF"/>
                </a:solidFill>
                <a:latin typeface="Arial"/>
                <a:cs typeface="Arial"/>
              </a:rPr>
              <a:t>Gestión</a:t>
            </a:r>
            <a:r>
              <a:rPr sz="8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MX" sz="850" b="1" dirty="0" smtClean="0">
                <a:solidFill>
                  <a:srgbClr val="FFFFFF"/>
                </a:solidFill>
                <a:latin typeface="Arial"/>
                <a:cs typeface="Arial"/>
              </a:rPr>
              <a:t>Financiera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70" name="object 63"/>
          <p:cNvSpPr txBox="1"/>
          <p:nvPr/>
        </p:nvSpPr>
        <p:spPr>
          <a:xfrm>
            <a:off x="753408" y="8195866"/>
            <a:ext cx="94488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80010" algn="ctr">
              <a:lnSpc>
                <a:spcPct val="100000"/>
              </a:lnSpc>
              <a:spcBef>
                <a:spcPts val="7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Tesorería</a:t>
            </a:r>
          </a:p>
        </p:txBody>
      </p:sp>
      <p:sp>
        <p:nvSpPr>
          <p:cNvPr id="71" name="object 63"/>
          <p:cNvSpPr txBox="1"/>
          <p:nvPr/>
        </p:nvSpPr>
        <p:spPr>
          <a:xfrm>
            <a:off x="753408" y="7967266"/>
            <a:ext cx="94488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80010" algn="ctr">
              <a:lnSpc>
                <a:spcPct val="100000"/>
              </a:lnSpc>
              <a:spcBef>
                <a:spcPts val="7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Contabilidad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2" name="object 63"/>
          <p:cNvSpPr txBox="1"/>
          <p:nvPr/>
        </p:nvSpPr>
        <p:spPr>
          <a:xfrm>
            <a:off x="753408" y="8424466"/>
            <a:ext cx="94488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80010" algn="ctr">
              <a:lnSpc>
                <a:spcPct val="100000"/>
              </a:lnSpc>
              <a:spcBef>
                <a:spcPts val="7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Cartera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3" name="object 63"/>
          <p:cNvSpPr txBox="1"/>
          <p:nvPr/>
        </p:nvSpPr>
        <p:spPr>
          <a:xfrm>
            <a:off x="753408" y="8653066"/>
            <a:ext cx="94488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80010" algn="ctr">
              <a:lnSpc>
                <a:spcPct val="100000"/>
              </a:lnSpc>
              <a:spcBef>
                <a:spcPts val="7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Auditoria Medica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4" name="object 63"/>
          <p:cNvSpPr txBox="1"/>
          <p:nvPr/>
        </p:nvSpPr>
        <p:spPr>
          <a:xfrm>
            <a:off x="753408" y="8881666"/>
            <a:ext cx="94488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80010" algn="ctr">
              <a:lnSpc>
                <a:spcPct val="100000"/>
              </a:lnSpc>
              <a:spcBef>
                <a:spcPts val="7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Facturación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77" name="object 282"/>
          <p:cNvGrpSpPr/>
          <p:nvPr/>
        </p:nvGrpSpPr>
        <p:grpSpPr>
          <a:xfrm>
            <a:off x="1822450" y="6721475"/>
            <a:ext cx="899794" cy="899794"/>
            <a:chOff x="3604447" y="6172834"/>
            <a:chExt cx="899794" cy="899794"/>
          </a:xfrm>
        </p:grpSpPr>
        <p:sp>
          <p:nvSpPr>
            <p:cNvPr id="78" name="object 283"/>
            <p:cNvSpPr/>
            <p:nvPr/>
          </p:nvSpPr>
          <p:spPr>
            <a:xfrm>
              <a:off x="360444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284"/>
            <p:cNvSpPr/>
            <p:nvPr/>
          </p:nvSpPr>
          <p:spPr>
            <a:xfrm>
              <a:off x="3673079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0" name="object 282"/>
          <p:cNvGrpSpPr/>
          <p:nvPr/>
        </p:nvGrpSpPr>
        <p:grpSpPr>
          <a:xfrm>
            <a:off x="3727450" y="6721475"/>
            <a:ext cx="899794" cy="899794"/>
            <a:chOff x="3604447" y="6172834"/>
            <a:chExt cx="899794" cy="899794"/>
          </a:xfrm>
        </p:grpSpPr>
        <p:sp>
          <p:nvSpPr>
            <p:cNvPr id="81" name="object 283"/>
            <p:cNvSpPr/>
            <p:nvPr/>
          </p:nvSpPr>
          <p:spPr>
            <a:xfrm>
              <a:off x="360444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284"/>
            <p:cNvSpPr/>
            <p:nvPr/>
          </p:nvSpPr>
          <p:spPr>
            <a:xfrm>
              <a:off x="3673079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281"/>
          <p:cNvSpPr txBox="1"/>
          <p:nvPr/>
        </p:nvSpPr>
        <p:spPr>
          <a:xfrm>
            <a:off x="1922713" y="7002212"/>
            <a:ext cx="682625" cy="2790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lang="es-MX" sz="850" b="1" spc="15" dirty="0" smtClean="0">
                <a:solidFill>
                  <a:srgbClr val="FFFFFF"/>
                </a:solidFill>
                <a:latin typeface="Arial"/>
                <a:cs typeface="Arial"/>
              </a:rPr>
              <a:t>Gestión Humana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90" name="object 63"/>
          <p:cNvSpPr txBox="1"/>
          <p:nvPr/>
        </p:nvSpPr>
        <p:spPr>
          <a:xfrm>
            <a:off x="2508250" y="8240678"/>
            <a:ext cx="99060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80010" algn="ctr">
              <a:lnSpc>
                <a:spcPct val="100000"/>
              </a:lnSpc>
              <a:spcBef>
                <a:spcPts val="7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Nomina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3" name="object 77"/>
          <p:cNvSpPr txBox="1"/>
          <p:nvPr/>
        </p:nvSpPr>
        <p:spPr>
          <a:xfrm>
            <a:off x="2490891" y="7920515"/>
            <a:ext cx="990600" cy="233397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17780" rIns="0" bIns="0" rtlCol="0">
            <a:spAutoFit/>
          </a:bodyPr>
          <a:lstStyle/>
          <a:p>
            <a:pPr marL="132080" marR="124460" indent="92075" algn="ctr">
              <a:lnSpc>
                <a:spcPct val="100000"/>
              </a:lnSpc>
              <a:spcBef>
                <a:spcPts val="14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Seguridad  y salud en el trabajo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4" name="object 281"/>
          <p:cNvSpPr txBox="1"/>
          <p:nvPr/>
        </p:nvSpPr>
        <p:spPr>
          <a:xfrm>
            <a:off x="3855787" y="7014243"/>
            <a:ext cx="682625" cy="2790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lang="es-MX" sz="850" b="1" spc="15" dirty="0" smtClean="0">
                <a:solidFill>
                  <a:srgbClr val="FFFFFF"/>
                </a:solidFill>
                <a:latin typeface="Arial"/>
                <a:cs typeface="Arial"/>
              </a:rPr>
              <a:t>Gestión de suministros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95" name="object 186"/>
          <p:cNvSpPr txBox="1"/>
          <p:nvPr/>
        </p:nvSpPr>
        <p:spPr>
          <a:xfrm>
            <a:off x="4386129" y="7949751"/>
            <a:ext cx="944880" cy="224420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70"/>
              </a:spcBef>
            </a:pPr>
            <a:r>
              <a:rPr lang="es-MX" sz="700" b="1" spc="-30" dirty="0" smtClean="0">
                <a:solidFill>
                  <a:srgbClr val="FFFFFF"/>
                </a:solidFill>
                <a:latin typeface="Arial"/>
                <a:cs typeface="Arial"/>
              </a:rPr>
              <a:t>Compras y Almacén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97" name="object 282"/>
          <p:cNvGrpSpPr/>
          <p:nvPr/>
        </p:nvGrpSpPr>
        <p:grpSpPr>
          <a:xfrm>
            <a:off x="5403850" y="6721475"/>
            <a:ext cx="899794" cy="899794"/>
            <a:chOff x="3604447" y="6172834"/>
            <a:chExt cx="899794" cy="899794"/>
          </a:xfrm>
        </p:grpSpPr>
        <p:sp>
          <p:nvSpPr>
            <p:cNvPr id="98" name="object 283"/>
            <p:cNvSpPr/>
            <p:nvPr/>
          </p:nvSpPr>
          <p:spPr>
            <a:xfrm>
              <a:off x="360444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284"/>
            <p:cNvSpPr/>
            <p:nvPr/>
          </p:nvSpPr>
          <p:spPr>
            <a:xfrm>
              <a:off x="3673079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281"/>
          <p:cNvSpPr txBox="1"/>
          <p:nvPr/>
        </p:nvSpPr>
        <p:spPr>
          <a:xfrm>
            <a:off x="5516145" y="7002212"/>
            <a:ext cx="682625" cy="412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lang="es-MX" sz="850" b="1" spc="15" dirty="0" smtClean="0">
                <a:solidFill>
                  <a:srgbClr val="FFFFFF"/>
                </a:solidFill>
                <a:latin typeface="Arial"/>
                <a:cs typeface="Arial"/>
              </a:rPr>
              <a:t>Gestión del ambiente físico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103" name="object 156"/>
          <p:cNvSpPr txBox="1"/>
          <p:nvPr/>
        </p:nvSpPr>
        <p:spPr>
          <a:xfrm>
            <a:off x="6050725" y="8057216"/>
            <a:ext cx="944880" cy="11695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35560" rIns="0" bIns="0" rtlCol="0">
            <a:spAutoFit/>
          </a:bodyPr>
          <a:lstStyle/>
          <a:p>
            <a:pPr marL="262255" marR="65405" indent="-189865">
              <a:lnSpc>
                <a:spcPct val="74800"/>
              </a:lnSpc>
              <a:spcBef>
                <a:spcPts val="28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Asistencia técnica</a:t>
            </a:r>
          </a:p>
        </p:txBody>
      </p:sp>
      <p:sp>
        <p:nvSpPr>
          <p:cNvPr id="104" name="object 156"/>
          <p:cNvSpPr txBox="1"/>
          <p:nvPr/>
        </p:nvSpPr>
        <p:spPr>
          <a:xfrm>
            <a:off x="6050725" y="8285816"/>
            <a:ext cx="944880" cy="11695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35560" rIns="0" bIns="0" rtlCol="0">
            <a:spAutoFit/>
          </a:bodyPr>
          <a:lstStyle/>
          <a:p>
            <a:pPr marL="262255" marR="65405" indent="-189865">
              <a:lnSpc>
                <a:spcPct val="74800"/>
              </a:lnSpc>
              <a:spcBef>
                <a:spcPts val="28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Bioingeniería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05" name="object 156"/>
          <p:cNvSpPr txBox="1"/>
          <p:nvPr/>
        </p:nvSpPr>
        <p:spPr>
          <a:xfrm>
            <a:off x="6050725" y="8514416"/>
            <a:ext cx="944880" cy="11695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35560" rIns="0" bIns="0" rtlCol="0">
            <a:spAutoFit/>
          </a:bodyPr>
          <a:lstStyle/>
          <a:p>
            <a:pPr marL="262255" marR="65405" indent="-189865">
              <a:lnSpc>
                <a:spcPct val="74800"/>
              </a:lnSpc>
              <a:spcBef>
                <a:spcPts val="28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    Hotelería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110" name="object 282"/>
          <p:cNvGrpSpPr/>
          <p:nvPr/>
        </p:nvGrpSpPr>
        <p:grpSpPr>
          <a:xfrm>
            <a:off x="7163173" y="6674410"/>
            <a:ext cx="899794" cy="899794"/>
            <a:chOff x="3604447" y="6172834"/>
            <a:chExt cx="899794" cy="899794"/>
          </a:xfrm>
        </p:grpSpPr>
        <p:sp>
          <p:nvSpPr>
            <p:cNvPr id="111" name="object 283"/>
            <p:cNvSpPr/>
            <p:nvPr/>
          </p:nvSpPr>
          <p:spPr>
            <a:xfrm>
              <a:off x="360444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284"/>
            <p:cNvSpPr/>
            <p:nvPr/>
          </p:nvSpPr>
          <p:spPr>
            <a:xfrm>
              <a:off x="3673079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3" name="object 281"/>
          <p:cNvSpPr txBox="1"/>
          <p:nvPr/>
        </p:nvSpPr>
        <p:spPr>
          <a:xfrm>
            <a:off x="7272755" y="7014244"/>
            <a:ext cx="682625" cy="2790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lang="es-MX" sz="850" b="1" spc="15" dirty="0" smtClean="0">
                <a:solidFill>
                  <a:srgbClr val="FFFFFF"/>
                </a:solidFill>
                <a:latin typeface="Arial"/>
                <a:cs typeface="Arial"/>
              </a:rPr>
              <a:t>Gestión del cliente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114" name="object 156"/>
          <p:cNvSpPr txBox="1"/>
          <p:nvPr/>
        </p:nvSpPr>
        <p:spPr>
          <a:xfrm>
            <a:off x="7818187" y="8009513"/>
            <a:ext cx="944880" cy="235962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35560" rIns="0" bIns="0" rtlCol="0">
            <a:spAutoFit/>
          </a:bodyPr>
          <a:lstStyle/>
          <a:p>
            <a:pPr marL="262255" marR="65405" indent="-189865">
              <a:lnSpc>
                <a:spcPct val="74800"/>
              </a:lnSpc>
              <a:spcBef>
                <a:spcPts val="28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   Mercadeo y    </a:t>
            </a:r>
          </a:p>
          <a:p>
            <a:pPr marL="262255" marR="65405" indent="-189865">
              <a:lnSpc>
                <a:spcPct val="74800"/>
              </a:lnSpc>
              <a:spcBef>
                <a:spcPts val="28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contrataciones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115" name="object 282"/>
          <p:cNvGrpSpPr/>
          <p:nvPr/>
        </p:nvGrpSpPr>
        <p:grpSpPr>
          <a:xfrm>
            <a:off x="8985250" y="6736081"/>
            <a:ext cx="899794" cy="899794"/>
            <a:chOff x="3604447" y="6172834"/>
            <a:chExt cx="899794" cy="899794"/>
          </a:xfrm>
        </p:grpSpPr>
        <p:sp>
          <p:nvSpPr>
            <p:cNvPr id="116" name="object 283"/>
            <p:cNvSpPr/>
            <p:nvPr/>
          </p:nvSpPr>
          <p:spPr>
            <a:xfrm>
              <a:off x="360444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284"/>
            <p:cNvSpPr/>
            <p:nvPr/>
          </p:nvSpPr>
          <p:spPr>
            <a:xfrm>
              <a:off x="3673079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281"/>
          <p:cNvSpPr txBox="1"/>
          <p:nvPr/>
        </p:nvSpPr>
        <p:spPr>
          <a:xfrm>
            <a:off x="9101556" y="6966117"/>
            <a:ext cx="682625" cy="412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lang="es-MX" sz="850" b="1" spc="15" dirty="0" smtClean="0">
                <a:solidFill>
                  <a:srgbClr val="FFFFFF"/>
                </a:solidFill>
                <a:latin typeface="Arial"/>
                <a:cs typeface="Arial"/>
              </a:rPr>
              <a:t>Gestión de la información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123" name="object 156"/>
          <p:cNvSpPr txBox="1"/>
          <p:nvPr/>
        </p:nvSpPr>
        <p:spPr>
          <a:xfrm>
            <a:off x="9664326" y="8059299"/>
            <a:ext cx="83820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35560" rIns="0" bIns="0" rtlCol="0">
            <a:spAutoFit/>
          </a:bodyPr>
          <a:lstStyle/>
          <a:p>
            <a:pPr marL="262255" marR="65405" indent="-189865">
              <a:lnSpc>
                <a:spcPct val="74800"/>
              </a:lnSpc>
              <a:spcBef>
                <a:spcPts val="28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    Sistemas</a:t>
            </a:r>
          </a:p>
        </p:txBody>
      </p:sp>
      <p:sp>
        <p:nvSpPr>
          <p:cNvPr id="124" name="object 156"/>
          <p:cNvSpPr txBox="1"/>
          <p:nvPr/>
        </p:nvSpPr>
        <p:spPr>
          <a:xfrm>
            <a:off x="9664326" y="8287899"/>
            <a:ext cx="83820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35560" rIns="0" bIns="0" rtlCol="0">
            <a:spAutoFit/>
          </a:bodyPr>
          <a:lstStyle/>
          <a:p>
            <a:pPr marL="262255" marR="65405" indent="-189865">
              <a:lnSpc>
                <a:spcPct val="74800"/>
              </a:lnSpc>
              <a:spcBef>
                <a:spcPts val="28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     Archivo</a:t>
            </a:r>
          </a:p>
        </p:txBody>
      </p:sp>
      <p:grpSp>
        <p:nvGrpSpPr>
          <p:cNvPr id="129" name="object 141"/>
          <p:cNvGrpSpPr/>
          <p:nvPr/>
        </p:nvGrpSpPr>
        <p:grpSpPr>
          <a:xfrm>
            <a:off x="11338643" y="8937127"/>
            <a:ext cx="176530" cy="84455"/>
            <a:chOff x="11339990" y="8279062"/>
            <a:chExt cx="176530" cy="84455"/>
          </a:xfrm>
        </p:grpSpPr>
        <p:sp>
          <p:nvSpPr>
            <p:cNvPr id="130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144"/>
          <p:cNvSpPr txBox="1"/>
          <p:nvPr/>
        </p:nvSpPr>
        <p:spPr>
          <a:xfrm>
            <a:off x="11544874" y="8881666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70"/>
              </a:spcBef>
            </a:pP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Auditoría</a:t>
            </a: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Interna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145" name="object 234"/>
          <p:cNvGrpSpPr/>
          <p:nvPr/>
        </p:nvGrpSpPr>
        <p:grpSpPr>
          <a:xfrm>
            <a:off x="11333137" y="8121742"/>
            <a:ext cx="176530" cy="84455"/>
            <a:chOff x="11334484" y="7463677"/>
            <a:chExt cx="176530" cy="84455"/>
          </a:xfrm>
        </p:grpSpPr>
        <p:sp>
          <p:nvSpPr>
            <p:cNvPr id="146" name="object 235"/>
            <p:cNvSpPr/>
            <p:nvPr/>
          </p:nvSpPr>
          <p:spPr>
            <a:xfrm>
              <a:off x="11335754" y="75056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236"/>
            <p:cNvSpPr/>
            <p:nvPr/>
          </p:nvSpPr>
          <p:spPr>
            <a:xfrm>
              <a:off x="11426705" y="7463677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9" name="object 238"/>
          <p:cNvSpPr txBox="1"/>
          <p:nvPr/>
        </p:nvSpPr>
        <p:spPr>
          <a:xfrm>
            <a:off x="11552552" y="9362962"/>
            <a:ext cx="944880" cy="31051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sz="700" b="1" spc="-20" dirty="0">
                <a:solidFill>
                  <a:srgbClr val="FFFFFF"/>
                </a:solidFill>
                <a:latin typeface="Arial"/>
                <a:cs typeface="Arial"/>
              </a:rPr>
              <a:t>Garantía</a:t>
            </a: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700" b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FFFFFF"/>
                </a:solidFill>
                <a:latin typeface="Arial"/>
                <a:cs typeface="Arial"/>
              </a:rPr>
              <a:t>Calidad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150" name="object 304"/>
          <p:cNvGrpSpPr/>
          <p:nvPr/>
        </p:nvGrpSpPr>
        <p:grpSpPr>
          <a:xfrm>
            <a:off x="10890250" y="6721475"/>
            <a:ext cx="899794" cy="899794"/>
            <a:chOff x="10891597" y="6172834"/>
            <a:chExt cx="899794" cy="899794"/>
          </a:xfrm>
        </p:grpSpPr>
        <p:sp>
          <p:nvSpPr>
            <p:cNvPr id="151" name="object 305"/>
            <p:cNvSpPr/>
            <p:nvPr/>
          </p:nvSpPr>
          <p:spPr>
            <a:xfrm>
              <a:off x="1089159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306"/>
            <p:cNvSpPr/>
            <p:nvPr/>
          </p:nvSpPr>
          <p:spPr>
            <a:xfrm>
              <a:off x="10960231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" name="object 307"/>
          <p:cNvSpPr txBox="1"/>
          <p:nvPr/>
        </p:nvSpPr>
        <p:spPr>
          <a:xfrm>
            <a:off x="11014577" y="7026275"/>
            <a:ext cx="674370" cy="256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1120">
              <a:lnSpc>
                <a:spcPct val="100000"/>
              </a:lnSpc>
              <a:spcBef>
                <a:spcPts val="105"/>
              </a:spcBef>
            </a:pPr>
            <a:r>
              <a:rPr sz="750" b="1" spc="5" dirty="0">
                <a:solidFill>
                  <a:srgbClr val="FFFFFF"/>
                </a:solidFill>
                <a:latin typeface="Arial"/>
                <a:cs typeface="Arial"/>
              </a:rPr>
              <a:t>Gestión </a:t>
            </a:r>
            <a:r>
              <a:rPr sz="750" b="1" spc="3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75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50" b="1" spc="20" dirty="0">
                <a:solidFill>
                  <a:srgbClr val="FFFFFF"/>
                </a:solidFill>
                <a:latin typeface="Arial"/>
                <a:cs typeface="Arial"/>
              </a:rPr>
              <a:t>Mejoramien</a:t>
            </a:r>
            <a:r>
              <a:rPr sz="75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endParaRPr sz="750" dirty="0">
              <a:latin typeface="Arial"/>
              <a:cs typeface="Arial"/>
            </a:endParaRPr>
          </a:p>
        </p:txBody>
      </p:sp>
      <p:grpSp>
        <p:nvGrpSpPr>
          <p:cNvPr id="154" name="object 137"/>
          <p:cNvGrpSpPr/>
          <p:nvPr/>
        </p:nvGrpSpPr>
        <p:grpSpPr>
          <a:xfrm>
            <a:off x="9443746" y="8320377"/>
            <a:ext cx="176530" cy="84455"/>
            <a:chOff x="12049674" y="7754606"/>
            <a:chExt cx="176530" cy="84455"/>
          </a:xfrm>
        </p:grpSpPr>
        <p:sp>
          <p:nvSpPr>
            <p:cNvPr id="155" name="object 138"/>
            <p:cNvSpPr/>
            <p:nvPr/>
          </p:nvSpPr>
          <p:spPr>
            <a:xfrm>
              <a:off x="12050944" y="7796610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39"/>
            <p:cNvSpPr/>
            <p:nvPr/>
          </p:nvSpPr>
          <p:spPr>
            <a:xfrm>
              <a:off x="12141893" y="7754606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7" name="object 137"/>
          <p:cNvGrpSpPr/>
          <p:nvPr/>
        </p:nvGrpSpPr>
        <p:grpSpPr>
          <a:xfrm>
            <a:off x="9435726" y="8099798"/>
            <a:ext cx="176530" cy="84455"/>
            <a:chOff x="12049674" y="7754606"/>
            <a:chExt cx="176530" cy="84455"/>
          </a:xfrm>
        </p:grpSpPr>
        <p:sp>
          <p:nvSpPr>
            <p:cNvPr id="158" name="object 138"/>
            <p:cNvSpPr/>
            <p:nvPr/>
          </p:nvSpPr>
          <p:spPr>
            <a:xfrm>
              <a:off x="12050944" y="7796610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39"/>
            <p:cNvSpPr/>
            <p:nvPr/>
          </p:nvSpPr>
          <p:spPr>
            <a:xfrm>
              <a:off x="12141893" y="7754606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0" name="object 137"/>
          <p:cNvGrpSpPr/>
          <p:nvPr/>
        </p:nvGrpSpPr>
        <p:grpSpPr>
          <a:xfrm>
            <a:off x="7613650" y="8081702"/>
            <a:ext cx="176530" cy="84455"/>
            <a:chOff x="12049674" y="7754606"/>
            <a:chExt cx="176530" cy="84455"/>
          </a:xfrm>
        </p:grpSpPr>
        <p:sp>
          <p:nvSpPr>
            <p:cNvPr id="161" name="object 138"/>
            <p:cNvSpPr/>
            <p:nvPr/>
          </p:nvSpPr>
          <p:spPr>
            <a:xfrm>
              <a:off x="12050944" y="7796610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39"/>
            <p:cNvSpPr/>
            <p:nvPr/>
          </p:nvSpPr>
          <p:spPr>
            <a:xfrm>
              <a:off x="12141893" y="7754606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238"/>
          <p:cNvSpPr txBox="1"/>
          <p:nvPr/>
        </p:nvSpPr>
        <p:spPr>
          <a:xfrm>
            <a:off x="11557580" y="8043077"/>
            <a:ext cx="944880" cy="237244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Procesos y </a:t>
            </a:r>
          </a:p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 métodos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164" name="object 304"/>
          <p:cNvGrpSpPr/>
          <p:nvPr/>
        </p:nvGrpSpPr>
        <p:grpSpPr>
          <a:xfrm>
            <a:off x="13557250" y="6721475"/>
            <a:ext cx="899794" cy="899794"/>
            <a:chOff x="10891597" y="6172834"/>
            <a:chExt cx="899794" cy="899794"/>
          </a:xfrm>
        </p:grpSpPr>
        <p:sp>
          <p:nvSpPr>
            <p:cNvPr id="165" name="object 305"/>
            <p:cNvSpPr/>
            <p:nvPr/>
          </p:nvSpPr>
          <p:spPr>
            <a:xfrm>
              <a:off x="1089159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306"/>
            <p:cNvSpPr/>
            <p:nvPr/>
          </p:nvSpPr>
          <p:spPr>
            <a:xfrm>
              <a:off x="10960231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7" name="object 307"/>
          <p:cNvSpPr txBox="1"/>
          <p:nvPr/>
        </p:nvSpPr>
        <p:spPr>
          <a:xfrm>
            <a:off x="13669545" y="6986170"/>
            <a:ext cx="674370" cy="3597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1120" algn="ctr">
              <a:lnSpc>
                <a:spcPct val="100000"/>
              </a:lnSpc>
              <a:spcBef>
                <a:spcPts val="105"/>
              </a:spcBef>
            </a:pPr>
            <a:r>
              <a:rPr lang="es-MX" sz="750" b="1" spc="5" dirty="0" smtClean="0">
                <a:solidFill>
                  <a:srgbClr val="FFFFFF"/>
                </a:solidFill>
                <a:latin typeface="Arial"/>
                <a:cs typeface="Arial"/>
              </a:rPr>
              <a:t>Gestión administrativa de la atención</a:t>
            </a:r>
            <a:endParaRPr sz="750" dirty="0">
              <a:latin typeface="Arial"/>
              <a:cs typeface="Arial"/>
            </a:endParaRPr>
          </a:p>
        </p:txBody>
      </p:sp>
      <p:sp>
        <p:nvSpPr>
          <p:cNvPr id="168" name="object 238"/>
          <p:cNvSpPr txBox="1"/>
          <p:nvPr/>
        </p:nvSpPr>
        <p:spPr>
          <a:xfrm>
            <a:off x="14243050" y="7968749"/>
            <a:ext cx="99060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Admisiones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9" name="object 238"/>
          <p:cNvSpPr txBox="1"/>
          <p:nvPr/>
        </p:nvSpPr>
        <p:spPr>
          <a:xfrm>
            <a:off x="14243050" y="8197349"/>
            <a:ext cx="99060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Autorizaciones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72" name="object 238"/>
          <p:cNvSpPr txBox="1"/>
          <p:nvPr/>
        </p:nvSpPr>
        <p:spPr>
          <a:xfrm>
            <a:off x="12179521" y="10636909"/>
            <a:ext cx="926566" cy="237244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Atención al   </a:t>
            </a:r>
          </a:p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lang="es-MX" sz="7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      usuario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173" name="object 304"/>
          <p:cNvGrpSpPr/>
          <p:nvPr/>
        </p:nvGrpSpPr>
        <p:grpSpPr>
          <a:xfrm>
            <a:off x="15614650" y="6721475"/>
            <a:ext cx="899794" cy="899794"/>
            <a:chOff x="10891597" y="6172834"/>
            <a:chExt cx="899794" cy="899794"/>
          </a:xfrm>
        </p:grpSpPr>
        <p:sp>
          <p:nvSpPr>
            <p:cNvPr id="174" name="object 305"/>
            <p:cNvSpPr/>
            <p:nvPr/>
          </p:nvSpPr>
          <p:spPr>
            <a:xfrm>
              <a:off x="10891597" y="6172834"/>
              <a:ext cx="899794" cy="899794"/>
            </a:xfrm>
            <a:custGeom>
              <a:avLst/>
              <a:gdLst/>
              <a:ahLst/>
              <a:cxnLst/>
              <a:rect l="l" t="t" r="r" b="b"/>
              <a:pathLst>
                <a:path w="899795" h="899795">
                  <a:moveTo>
                    <a:pt x="449661" y="0"/>
                  </a:moveTo>
                  <a:lnTo>
                    <a:pt x="400665" y="2638"/>
                  </a:lnTo>
                  <a:lnTo>
                    <a:pt x="353198" y="10371"/>
                  </a:lnTo>
                  <a:lnTo>
                    <a:pt x="307533" y="22923"/>
                  </a:lnTo>
                  <a:lnTo>
                    <a:pt x="263944" y="40022"/>
                  </a:lnTo>
                  <a:lnTo>
                    <a:pt x="222707" y="61391"/>
                  </a:lnTo>
                  <a:lnTo>
                    <a:pt x="184096" y="86758"/>
                  </a:lnTo>
                  <a:lnTo>
                    <a:pt x="148384" y="115847"/>
                  </a:lnTo>
                  <a:lnTo>
                    <a:pt x="115847" y="148384"/>
                  </a:lnTo>
                  <a:lnTo>
                    <a:pt x="86758" y="184096"/>
                  </a:lnTo>
                  <a:lnTo>
                    <a:pt x="61391" y="222707"/>
                  </a:lnTo>
                  <a:lnTo>
                    <a:pt x="40022" y="263944"/>
                  </a:lnTo>
                  <a:lnTo>
                    <a:pt x="22923" y="307533"/>
                  </a:lnTo>
                  <a:lnTo>
                    <a:pt x="10371" y="353198"/>
                  </a:lnTo>
                  <a:lnTo>
                    <a:pt x="2638" y="400665"/>
                  </a:lnTo>
                  <a:lnTo>
                    <a:pt x="0" y="449661"/>
                  </a:lnTo>
                  <a:lnTo>
                    <a:pt x="2638" y="498657"/>
                  </a:lnTo>
                  <a:lnTo>
                    <a:pt x="10371" y="546125"/>
                  </a:lnTo>
                  <a:lnTo>
                    <a:pt x="22923" y="591790"/>
                  </a:lnTo>
                  <a:lnTo>
                    <a:pt x="40022" y="635378"/>
                  </a:lnTo>
                  <a:lnTo>
                    <a:pt x="61391" y="676615"/>
                  </a:lnTo>
                  <a:lnTo>
                    <a:pt x="86758" y="715226"/>
                  </a:lnTo>
                  <a:lnTo>
                    <a:pt x="115847" y="750938"/>
                  </a:lnTo>
                  <a:lnTo>
                    <a:pt x="148384" y="783476"/>
                  </a:lnTo>
                  <a:lnTo>
                    <a:pt x="184096" y="812565"/>
                  </a:lnTo>
                  <a:lnTo>
                    <a:pt x="222707" y="837931"/>
                  </a:lnTo>
                  <a:lnTo>
                    <a:pt x="263944" y="859301"/>
                  </a:lnTo>
                  <a:lnTo>
                    <a:pt x="307533" y="876399"/>
                  </a:lnTo>
                  <a:lnTo>
                    <a:pt x="353198" y="888952"/>
                  </a:lnTo>
                  <a:lnTo>
                    <a:pt x="400665" y="896684"/>
                  </a:lnTo>
                  <a:lnTo>
                    <a:pt x="449661" y="899323"/>
                  </a:lnTo>
                  <a:lnTo>
                    <a:pt x="498657" y="896684"/>
                  </a:lnTo>
                  <a:lnTo>
                    <a:pt x="546125" y="888952"/>
                  </a:lnTo>
                  <a:lnTo>
                    <a:pt x="591790" y="876399"/>
                  </a:lnTo>
                  <a:lnTo>
                    <a:pt x="635378" y="859301"/>
                  </a:lnTo>
                  <a:lnTo>
                    <a:pt x="676615" y="837931"/>
                  </a:lnTo>
                  <a:lnTo>
                    <a:pt x="715226" y="812565"/>
                  </a:lnTo>
                  <a:lnTo>
                    <a:pt x="750938" y="783476"/>
                  </a:lnTo>
                  <a:lnTo>
                    <a:pt x="783476" y="750938"/>
                  </a:lnTo>
                  <a:lnTo>
                    <a:pt x="812565" y="715226"/>
                  </a:lnTo>
                  <a:lnTo>
                    <a:pt x="837931" y="676615"/>
                  </a:lnTo>
                  <a:lnTo>
                    <a:pt x="859301" y="635378"/>
                  </a:lnTo>
                  <a:lnTo>
                    <a:pt x="876399" y="591790"/>
                  </a:lnTo>
                  <a:lnTo>
                    <a:pt x="888952" y="546125"/>
                  </a:lnTo>
                  <a:lnTo>
                    <a:pt x="896684" y="498657"/>
                  </a:lnTo>
                  <a:lnTo>
                    <a:pt x="899323" y="449661"/>
                  </a:lnTo>
                  <a:lnTo>
                    <a:pt x="896684" y="400665"/>
                  </a:lnTo>
                  <a:lnTo>
                    <a:pt x="888952" y="353198"/>
                  </a:lnTo>
                  <a:lnTo>
                    <a:pt x="876399" y="307533"/>
                  </a:lnTo>
                  <a:lnTo>
                    <a:pt x="859301" y="263944"/>
                  </a:lnTo>
                  <a:lnTo>
                    <a:pt x="837931" y="222707"/>
                  </a:lnTo>
                  <a:lnTo>
                    <a:pt x="812565" y="184096"/>
                  </a:lnTo>
                  <a:lnTo>
                    <a:pt x="783476" y="148384"/>
                  </a:lnTo>
                  <a:lnTo>
                    <a:pt x="750938" y="115847"/>
                  </a:lnTo>
                  <a:lnTo>
                    <a:pt x="715226" y="86758"/>
                  </a:lnTo>
                  <a:lnTo>
                    <a:pt x="676615" y="61391"/>
                  </a:lnTo>
                  <a:lnTo>
                    <a:pt x="635378" y="40022"/>
                  </a:lnTo>
                  <a:lnTo>
                    <a:pt x="591790" y="22923"/>
                  </a:lnTo>
                  <a:lnTo>
                    <a:pt x="546125" y="10371"/>
                  </a:lnTo>
                  <a:lnTo>
                    <a:pt x="498657" y="2638"/>
                  </a:lnTo>
                  <a:lnTo>
                    <a:pt x="449661" y="0"/>
                  </a:lnTo>
                  <a:close/>
                </a:path>
              </a:pathLst>
            </a:custGeom>
            <a:solidFill>
              <a:srgbClr val="935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306"/>
            <p:cNvSpPr/>
            <p:nvPr/>
          </p:nvSpPr>
          <p:spPr>
            <a:xfrm>
              <a:off x="10960231" y="6245020"/>
              <a:ext cx="751205" cy="751205"/>
            </a:xfrm>
            <a:custGeom>
              <a:avLst/>
              <a:gdLst/>
              <a:ahLst/>
              <a:cxnLst/>
              <a:rect l="l" t="t" r="r" b="b"/>
              <a:pathLst>
                <a:path w="751204" h="751204">
                  <a:moveTo>
                    <a:pt x="0" y="375522"/>
                  </a:moveTo>
                  <a:lnTo>
                    <a:pt x="2925" y="328417"/>
                  </a:lnTo>
                  <a:lnTo>
                    <a:pt x="11468" y="283058"/>
                  </a:lnTo>
                  <a:lnTo>
                    <a:pt x="25276" y="239797"/>
                  </a:lnTo>
                  <a:lnTo>
                    <a:pt x="43998" y="198986"/>
                  </a:lnTo>
                  <a:lnTo>
                    <a:pt x="67280" y="160977"/>
                  </a:lnTo>
                  <a:lnTo>
                    <a:pt x="94772" y="126122"/>
                  </a:lnTo>
                  <a:lnTo>
                    <a:pt x="126122" y="94772"/>
                  </a:lnTo>
                  <a:lnTo>
                    <a:pt x="160977" y="67280"/>
                  </a:lnTo>
                  <a:lnTo>
                    <a:pt x="198986" y="43998"/>
                  </a:lnTo>
                  <a:lnTo>
                    <a:pt x="239797" y="25276"/>
                  </a:lnTo>
                  <a:lnTo>
                    <a:pt x="283058" y="11468"/>
                  </a:lnTo>
                  <a:lnTo>
                    <a:pt x="328417" y="2925"/>
                  </a:lnTo>
                  <a:lnTo>
                    <a:pt x="375522" y="0"/>
                  </a:lnTo>
                  <a:lnTo>
                    <a:pt x="422627" y="2925"/>
                  </a:lnTo>
                  <a:lnTo>
                    <a:pt x="467986" y="11468"/>
                  </a:lnTo>
                  <a:lnTo>
                    <a:pt x="511247" y="25276"/>
                  </a:lnTo>
                  <a:lnTo>
                    <a:pt x="552058" y="43998"/>
                  </a:lnTo>
                  <a:lnTo>
                    <a:pt x="590067" y="67280"/>
                  </a:lnTo>
                  <a:lnTo>
                    <a:pt x="624922" y="94772"/>
                  </a:lnTo>
                  <a:lnTo>
                    <a:pt x="656272" y="126122"/>
                  </a:lnTo>
                  <a:lnTo>
                    <a:pt x="683764" y="160977"/>
                  </a:lnTo>
                  <a:lnTo>
                    <a:pt x="707047" y="198986"/>
                  </a:lnTo>
                  <a:lnTo>
                    <a:pt x="725768" y="239797"/>
                  </a:lnTo>
                  <a:lnTo>
                    <a:pt x="739576" y="283058"/>
                  </a:lnTo>
                  <a:lnTo>
                    <a:pt x="748119" y="328417"/>
                  </a:lnTo>
                  <a:lnTo>
                    <a:pt x="751045" y="375522"/>
                  </a:lnTo>
                  <a:lnTo>
                    <a:pt x="748119" y="422627"/>
                  </a:lnTo>
                  <a:lnTo>
                    <a:pt x="739576" y="467986"/>
                  </a:lnTo>
                  <a:lnTo>
                    <a:pt x="725768" y="511247"/>
                  </a:lnTo>
                  <a:lnTo>
                    <a:pt x="707047" y="552058"/>
                  </a:lnTo>
                  <a:lnTo>
                    <a:pt x="683764" y="590067"/>
                  </a:lnTo>
                  <a:lnTo>
                    <a:pt x="656272" y="624922"/>
                  </a:lnTo>
                  <a:lnTo>
                    <a:pt x="624922" y="656272"/>
                  </a:lnTo>
                  <a:lnTo>
                    <a:pt x="590067" y="683764"/>
                  </a:lnTo>
                  <a:lnTo>
                    <a:pt x="552058" y="707047"/>
                  </a:lnTo>
                  <a:lnTo>
                    <a:pt x="511247" y="725768"/>
                  </a:lnTo>
                  <a:lnTo>
                    <a:pt x="467986" y="739576"/>
                  </a:lnTo>
                  <a:lnTo>
                    <a:pt x="422627" y="748119"/>
                  </a:lnTo>
                  <a:lnTo>
                    <a:pt x="375522" y="751045"/>
                  </a:lnTo>
                  <a:lnTo>
                    <a:pt x="328417" y="748119"/>
                  </a:lnTo>
                  <a:lnTo>
                    <a:pt x="283058" y="739576"/>
                  </a:lnTo>
                  <a:lnTo>
                    <a:pt x="239797" y="725768"/>
                  </a:lnTo>
                  <a:lnTo>
                    <a:pt x="198986" y="707047"/>
                  </a:lnTo>
                  <a:lnTo>
                    <a:pt x="160977" y="683764"/>
                  </a:lnTo>
                  <a:lnTo>
                    <a:pt x="126122" y="656272"/>
                  </a:lnTo>
                  <a:lnTo>
                    <a:pt x="94772" y="624922"/>
                  </a:lnTo>
                  <a:lnTo>
                    <a:pt x="67280" y="590067"/>
                  </a:lnTo>
                  <a:lnTo>
                    <a:pt x="43998" y="552058"/>
                  </a:lnTo>
                  <a:lnTo>
                    <a:pt x="25276" y="511247"/>
                  </a:lnTo>
                  <a:lnTo>
                    <a:pt x="11468" y="467986"/>
                  </a:lnTo>
                  <a:lnTo>
                    <a:pt x="2925" y="422627"/>
                  </a:lnTo>
                  <a:lnTo>
                    <a:pt x="0" y="375522"/>
                  </a:lnTo>
                  <a:close/>
                </a:path>
              </a:pathLst>
            </a:custGeom>
            <a:ln w="51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6" name="object 307"/>
          <p:cNvSpPr txBox="1"/>
          <p:nvPr/>
        </p:nvSpPr>
        <p:spPr>
          <a:xfrm>
            <a:off x="15726945" y="6986170"/>
            <a:ext cx="674370" cy="3597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1120" algn="ctr">
              <a:lnSpc>
                <a:spcPct val="100000"/>
              </a:lnSpc>
              <a:spcBef>
                <a:spcPts val="105"/>
              </a:spcBef>
            </a:pPr>
            <a:r>
              <a:rPr lang="es-MX" sz="750" b="1" spc="5" dirty="0" smtClean="0">
                <a:solidFill>
                  <a:srgbClr val="FFFFFF"/>
                </a:solidFill>
                <a:latin typeface="Arial"/>
                <a:cs typeface="Arial"/>
              </a:rPr>
              <a:t>Gestión de los servicios asistenciales</a:t>
            </a:r>
            <a:endParaRPr sz="750" dirty="0">
              <a:latin typeface="Arial"/>
              <a:cs typeface="Arial"/>
            </a:endParaRPr>
          </a:p>
        </p:txBody>
      </p:sp>
      <p:sp>
        <p:nvSpPr>
          <p:cNvPr id="179" name="object 111"/>
          <p:cNvSpPr txBox="1"/>
          <p:nvPr/>
        </p:nvSpPr>
        <p:spPr>
          <a:xfrm>
            <a:off x="16303546" y="8491488"/>
            <a:ext cx="94488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70"/>
              </a:spcBef>
            </a:pPr>
            <a:r>
              <a:rPr sz="700" b="1" spc="-15" dirty="0" err="1" smtClean="0">
                <a:solidFill>
                  <a:srgbClr val="FFFFFF"/>
                </a:solidFill>
                <a:latin typeface="Arial"/>
                <a:cs typeface="Arial"/>
              </a:rPr>
              <a:t>Nutrición</a:t>
            </a:r>
            <a:r>
              <a:rPr sz="70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0" name="object 115"/>
          <p:cNvSpPr txBox="1"/>
          <p:nvPr/>
        </p:nvSpPr>
        <p:spPr>
          <a:xfrm>
            <a:off x="16303546" y="8737501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70"/>
              </a:spcBef>
            </a:pP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Consulta </a:t>
            </a:r>
            <a:r>
              <a:rPr sz="700" b="1" spc="-20" dirty="0">
                <a:solidFill>
                  <a:srgbClr val="FFFFFF"/>
                </a:solidFill>
                <a:latin typeface="Arial"/>
                <a:cs typeface="Arial"/>
              </a:rPr>
              <a:t>Externa</a:t>
            </a:r>
            <a:endParaRPr sz="700">
              <a:latin typeface="Arial"/>
              <a:cs typeface="Arial"/>
            </a:endParaRPr>
          </a:p>
        </p:txBody>
      </p:sp>
      <p:sp>
        <p:nvSpPr>
          <p:cNvPr id="183" name="object 127"/>
          <p:cNvSpPr txBox="1"/>
          <p:nvPr/>
        </p:nvSpPr>
        <p:spPr>
          <a:xfrm>
            <a:off x="16303546" y="8982874"/>
            <a:ext cx="944880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201930">
              <a:lnSpc>
                <a:spcPct val="100000"/>
              </a:lnSpc>
              <a:spcBef>
                <a:spcPts val="70"/>
              </a:spcBef>
            </a:pPr>
            <a:r>
              <a:rPr lang="es-MX" sz="700" b="1" spc="-25" dirty="0" smtClean="0">
                <a:solidFill>
                  <a:srgbClr val="FFFFFF"/>
                </a:solidFill>
                <a:latin typeface="Arial"/>
                <a:cs typeface="Arial"/>
              </a:rPr>
              <a:t>  Fisioterapia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5" name="object 174"/>
          <p:cNvSpPr txBox="1"/>
          <p:nvPr/>
        </p:nvSpPr>
        <p:spPr>
          <a:xfrm>
            <a:off x="17853852" y="8006654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91770">
              <a:lnSpc>
                <a:spcPct val="100000"/>
              </a:lnSpc>
              <a:spcBef>
                <a:spcPts val="70"/>
              </a:spcBef>
            </a:pPr>
            <a:r>
              <a:rPr sz="700" b="1" spc="-20" dirty="0">
                <a:solidFill>
                  <a:srgbClr val="FFFFFF"/>
                </a:solidFill>
                <a:latin typeface="Arial"/>
                <a:cs typeface="Arial"/>
              </a:rPr>
              <a:t>Hemodinamia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86" name="object 175"/>
          <p:cNvGrpSpPr/>
          <p:nvPr/>
        </p:nvGrpSpPr>
        <p:grpSpPr>
          <a:xfrm>
            <a:off x="17675614" y="8293766"/>
            <a:ext cx="176530" cy="84455"/>
            <a:chOff x="9623323" y="7629934"/>
            <a:chExt cx="176530" cy="84455"/>
          </a:xfrm>
        </p:grpSpPr>
        <p:sp>
          <p:nvSpPr>
            <p:cNvPr id="187" name="object 176"/>
            <p:cNvSpPr/>
            <p:nvPr/>
          </p:nvSpPr>
          <p:spPr>
            <a:xfrm>
              <a:off x="9624593" y="7671938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77"/>
            <p:cNvSpPr/>
            <p:nvPr/>
          </p:nvSpPr>
          <p:spPr>
            <a:xfrm>
              <a:off x="9715542" y="7629934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9" name="object 178"/>
          <p:cNvSpPr txBox="1"/>
          <p:nvPr/>
        </p:nvSpPr>
        <p:spPr>
          <a:xfrm>
            <a:off x="17853852" y="8252668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70"/>
              </a:spcBef>
            </a:pP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Imagenología</a:t>
            </a:r>
            <a:endParaRPr sz="700">
              <a:latin typeface="Arial"/>
              <a:cs typeface="Arial"/>
            </a:endParaRPr>
          </a:p>
        </p:txBody>
      </p:sp>
      <p:sp>
        <p:nvSpPr>
          <p:cNvPr id="194" name="object 186"/>
          <p:cNvSpPr txBox="1"/>
          <p:nvPr/>
        </p:nvSpPr>
        <p:spPr>
          <a:xfrm>
            <a:off x="16298043" y="7976769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70"/>
              </a:spcBef>
            </a:pP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Urgencias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95" name="object 190"/>
          <p:cNvSpPr txBox="1"/>
          <p:nvPr/>
        </p:nvSpPr>
        <p:spPr>
          <a:xfrm>
            <a:off x="16306029" y="9539090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70"/>
              </a:spcBef>
            </a:pPr>
            <a:r>
              <a:rPr sz="700" b="1" spc="-20" dirty="0">
                <a:solidFill>
                  <a:srgbClr val="FFFFFF"/>
                </a:solidFill>
                <a:latin typeface="Arial"/>
                <a:cs typeface="Arial"/>
              </a:rPr>
              <a:t>Unidad 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Quirú</a:t>
            </a: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gica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96" name="object 194"/>
          <p:cNvSpPr txBox="1"/>
          <p:nvPr/>
        </p:nvSpPr>
        <p:spPr>
          <a:xfrm>
            <a:off x="16286012" y="8221412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70"/>
              </a:spcBef>
            </a:pP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Unidades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Críticas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197" name="object 195"/>
          <p:cNvGrpSpPr/>
          <p:nvPr/>
        </p:nvGrpSpPr>
        <p:grpSpPr>
          <a:xfrm>
            <a:off x="17675614" y="8531010"/>
            <a:ext cx="176530" cy="84455"/>
            <a:chOff x="9623323" y="8121956"/>
            <a:chExt cx="176530" cy="84455"/>
          </a:xfrm>
        </p:grpSpPr>
        <p:sp>
          <p:nvSpPr>
            <p:cNvPr id="198" name="object 196"/>
            <p:cNvSpPr/>
            <p:nvPr/>
          </p:nvSpPr>
          <p:spPr>
            <a:xfrm>
              <a:off x="9624593" y="8163960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7"/>
            <p:cNvSpPr/>
            <p:nvPr/>
          </p:nvSpPr>
          <p:spPr>
            <a:xfrm>
              <a:off x="9715542" y="8121956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1"/>
                  </a:lnTo>
                  <a:lnTo>
                    <a:pt x="12301" y="12304"/>
                  </a:lnTo>
                  <a:lnTo>
                    <a:pt x="3300" y="25656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6"/>
                  </a:lnTo>
                  <a:lnTo>
                    <a:pt x="71700" y="12304"/>
                  </a:lnTo>
                  <a:lnTo>
                    <a:pt x="58348" y="3301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0" name="object 198"/>
          <p:cNvSpPr txBox="1"/>
          <p:nvPr/>
        </p:nvSpPr>
        <p:spPr>
          <a:xfrm>
            <a:off x="17853852" y="8512279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250190">
              <a:lnSpc>
                <a:spcPct val="100000"/>
              </a:lnSpc>
              <a:spcBef>
                <a:spcPts val="70"/>
              </a:spcBef>
            </a:pPr>
            <a:r>
              <a:rPr sz="700" b="1" spc="-20" dirty="0">
                <a:solidFill>
                  <a:srgbClr val="FFFFFF"/>
                </a:solidFill>
                <a:latin typeface="Arial"/>
                <a:cs typeface="Arial"/>
              </a:rPr>
              <a:t>Enfermería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01" name="object 199"/>
          <p:cNvGrpSpPr/>
          <p:nvPr/>
        </p:nvGrpSpPr>
        <p:grpSpPr>
          <a:xfrm>
            <a:off x="17668837" y="8777721"/>
            <a:ext cx="176530" cy="84455"/>
            <a:chOff x="9623323" y="8367967"/>
            <a:chExt cx="176530" cy="84455"/>
          </a:xfrm>
        </p:grpSpPr>
        <p:sp>
          <p:nvSpPr>
            <p:cNvPr id="202" name="object 200"/>
            <p:cNvSpPr/>
            <p:nvPr/>
          </p:nvSpPr>
          <p:spPr>
            <a:xfrm>
              <a:off x="9624593" y="840997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1"/>
            <p:cNvSpPr/>
            <p:nvPr/>
          </p:nvSpPr>
          <p:spPr>
            <a:xfrm>
              <a:off x="9715542" y="8367967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1"/>
                  </a:lnTo>
                  <a:lnTo>
                    <a:pt x="12301" y="12304"/>
                  </a:lnTo>
                  <a:lnTo>
                    <a:pt x="3300" y="25656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6"/>
                  </a:lnTo>
                  <a:lnTo>
                    <a:pt x="71700" y="12304"/>
                  </a:lnTo>
                  <a:lnTo>
                    <a:pt x="58348" y="3301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4" name="object 202"/>
          <p:cNvSpPr txBox="1"/>
          <p:nvPr/>
        </p:nvSpPr>
        <p:spPr>
          <a:xfrm>
            <a:off x="17853852" y="8758292"/>
            <a:ext cx="944880" cy="169545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66370">
              <a:lnSpc>
                <a:spcPct val="100000"/>
              </a:lnSpc>
              <a:spcBef>
                <a:spcPts val="70"/>
              </a:spcBef>
            </a:pP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Hospitalización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17" name="object 215"/>
          <p:cNvGrpSpPr/>
          <p:nvPr/>
        </p:nvGrpSpPr>
        <p:grpSpPr>
          <a:xfrm>
            <a:off x="16082891" y="8016875"/>
            <a:ext cx="176530" cy="84455"/>
            <a:chOff x="9623323" y="10137478"/>
            <a:chExt cx="176530" cy="84455"/>
          </a:xfrm>
        </p:grpSpPr>
        <p:sp>
          <p:nvSpPr>
            <p:cNvPr id="218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1" name="object 219"/>
          <p:cNvGrpSpPr/>
          <p:nvPr/>
        </p:nvGrpSpPr>
        <p:grpSpPr>
          <a:xfrm>
            <a:off x="17668837" y="9193429"/>
            <a:ext cx="175404" cy="84455"/>
            <a:chOff x="9624593" y="9408884"/>
            <a:chExt cx="175404" cy="84455"/>
          </a:xfrm>
        </p:grpSpPr>
        <p:sp>
          <p:nvSpPr>
            <p:cNvPr id="222" name="object 220"/>
            <p:cNvSpPr/>
            <p:nvPr/>
          </p:nvSpPr>
          <p:spPr>
            <a:xfrm>
              <a:off x="9624593" y="9450889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1"/>
            <p:cNvSpPr/>
            <p:nvPr/>
          </p:nvSpPr>
          <p:spPr>
            <a:xfrm>
              <a:off x="9715542" y="9408884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9" name="object 227"/>
          <p:cNvSpPr txBox="1"/>
          <p:nvPr/>
        </p:nvSpPr>
        <p:spPr>
          <a:xfrm>
            <a:off x="17853852" y="9129859"/>
            <a:ext cx="944880" cy="224420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99390" marR="191770" indent="114300">
              <a:lnSpc>
                <a:spcPct val="100000"/>
              </a:lnSpc>
              <a:spcBef>
                <a:spcPts val="70"/>
              </a:spcBef>
            </a:pP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Servicio </a:t>
            </a: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 Farmacéutico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231" name="object 175"/>
          <p:cNvGrpSpPr/>
          <p:nvPr/>
        </p:nvGrpSpPr>
        <p:grpSpPr>
          <a:xfrm>
            <a:off x="17667711" y="8021412"/>
            <a:ext cx="176530" cy="84455"/>
            <a:chOff x="9623323" y="7629934"/>
            <a:chExt cx="176530" cy="84455"/>
          </a:xfrm>
        </p:grpSpPr>
        <p:sp>
          <p:nvSpPr>
            <p:cNvPr id="232" name="object 176"/>
            <p:cNvSpPr/>
            <p:nvPr/>
          </p:nvSpPr>
          <p:spPr>
            <a:xfrm>
              <a:off x="9624593" y="7671938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77"/>
            <p:cNvSpPr/>
            <p:nvPr/>
          </p:nvSpPr>
          <p:spPr>
            <a:xfrm>
              <a:off x="9715542" y="7629934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8" name="object 227"/>
          <p:cNvSpPr txBox="1"/>
          <p:nvPr/>
        </p:nvSpPr>
        <p:spPr>
          <a:xfrm>
            <a:off x="16298042" y="9235657"/>
            <a:ext cx="960855" cy="237244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99390" marR="191770" indent="114300" algn="ctr">
              <a:lnSpc>
                <a:spcPct val="100000"/>
              </a:lnSpc>
              <a:spcBef>
                <a:spcPts val="70"/>
              </a:spcBef>
            </a:pPr>
            <a:r>
              <a:rPr lang="es-MX" sz="700" b="1" spc="-30" dirty="0" smtClean="0">
                <a:solidFill>
                  <a:srgbClr val="FFFFFF"/>
                </a:solidFill>
                <a:latin typeface="Arial"/>
                <a:cs typeface="Arial"/>
              </a:rPr>
              <a:t>Laboratorio</a:t>
            </a:r>
          </a:p>
          <a:p>
            <a:pPr marL="199390" marR="191770" indent="114300">
              <a:lnSpc>
                <a:spcPct val="100000"/>
              </a:lnSpc>
              <a:spcBef>
                <a:spcPts val="70"/>
              </a:spcBef>
            </a:pPr>
            <a:r>
              <a:rPr lang="es-MX" sz="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MX" sz="700" b="1" spc="-30" dirty="0" smtClean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0" name="object 190"/>
          <p:cNvSpPr txBox="1"/>
          <p:nvPr/>
        </p:nvSpPr>
        <p:spPr>
          <a:xfrm>
            <a:off x="16306029" y="9828273"/>
            <a:ext cx="960854" cy="116699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70"/>
              </a:spcBef>
            </a:pPr>
            <a:r>
              <a:rPr lang="es-MX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Central esterilización</a:t>
            </a:r>
            <a:endParaRPr sz="700" dirty="0">
              <a:latin typeface="Arial"/>
              <a:cs typeface="Arial"/>
            </a:endParaRPr>
          </a:p>
        </p:txBody>
      </p:sp>
      <p:grpSp>
        <p:nvGrpSpPr>
          <p:cNvPr id="241" name="object 215"/>
          <p:cNvGrpSpPr/>
          <p:nvPr/>
        </p:nvGrpSpPr>
        <p:grpSpPr>
          <a:xfrm>
            <a:off x="16082890" y="8772151"/>
            <a:ext cx="176530" cy="84455"/>
            <a:chOff x="9623323" y="10137478"/>
            <a:chExt cx="176530" cy="84455"/>
          </a:xfrm>
        </p:grpSpPr>
        <p:sp>
          <p:nvSpPr>
            <p:cNvPr id="242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4" name="object 215"/>
          <p:cNvGrpSpPr/>
          <p:nvPr/>
        </p:nvGrpSpPr>
        <p:grpSpPr>
          <a:xfrm>
            <a:off x="16082890" y="8245475"/>
            <a:ext cx="176530" cy="84455"/>
            <a:chOff x="9623323" y="10137478"/>
            <a:chExt cx="176530" cy="84455"/>
          </a:xfrm>
        </p:grpSpPr>
        <p:sp>
          <p:nvSpPr>
            <p:cNvPr id="245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7" name="object 215"/>
          <p:cNvGrpSpPr/>
          <p:nvPr/>
        </p:nvGrpSpPr>
        <p:grpSpPr>
          <a:xfrm>
            <a:off x="16078574" y="8530104"/>
            <a:ext cx="176530" cy="84455"/>
            <a:chOff x="9623323" y="10137478"/>
            <a:chExt cx="176530" cy="84455"/>
          </a:xfrm>
        </p:grpSpPr>
        <p:sp>
          <p:nvSpPr>
            <p:cNvPr id="248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0" name="object 215"/>
          <p:cNvGrpSpPr/>
          <p:nvPr/>
        </p:nvGrpSpPr>
        <p:grpSpPr>
          <a:xfrm>
            <a:off x="16089614" y="9000752"/>
            <a:ext cx="176530" cy="84455"/>
            <a:chOff x="9623323" y="10137478"/>
            <a:chExt cx="176530" cy="84455"/>
          </a:xfrm>
        </p:grpSpPr>
        <p:sp>
          <p:nvSpPr>
            <p:cNvPr id="251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3" name="object 215"/>
          <p:cNvGrpSpPr/>
          <p:nvPr/>
        </p:nvGrpSpPr>
        <p:grpSpPr>
          <a:xfrm>
            <a:off x="16076167" y="9312275"/>
            <a:ext cx="176530" cy="84455"/>
            <a:chOff x="9623323" y="10137478"/>
            <a:chExt cx="176530" cy="84455"/>
          </a:xfrm>
        </p:grpSpPr>
        <p:sp>
          <p:nvSpPr>
            <p:cNvPr id="254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6" name="object 215"/>
          <p:cNvGrpSpPr/>
          <p:nvPr/>
        </p:nvGrpSpPr>
        <p:grpSpPr>
          <a:xfrm>
            <a:off x="16093568" y="9570497"/>
            <a:ext cx="176530" cy="84455"/>
            <a:chOff x="9623323" y="10137478"/>
            <a:chExt cx="176530" cy="84455"/>
          </a:xfrm>
        </p:grpSpPr>
        <p:sp>
          <p:nvSpPr>
            <p:cNvPr id="257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9" name="object 215"/>
          <p:cNvGrpSpPr/>
          <p:nvPr/>
        </p:nvGrpSpPr>
        <p:grpSpPr>
          <a:xfrm>
            <a:off x="16093568" y="9828273"/>
            <a:ext cx="176530" cy="84455"/>
            <a:chOff x="9623323" y="10137478"/>
            <a:chExt cx="176530" cy="84455"/>
          </a:xfrm>
        </p:grpSpPr>
        <p:sp>
          <p:nvSpPr>
            <p:cNvPr id="260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8" name="object 215"/>
          <p:cNvGrpSpPr/>
          <p:nvPr/>
        </p:nvGrpSpPr>
        <p:grpSpPr>
          <a:xfrm>
            <a:off x="14014450" y="7968749"/>
            <a:ext cx="176530" cy="84455"/>
            <a:chOff x="9623323" y="10137478"/>
            <a:chExt cx="176530" cy="84455"/>
          </a:xfrm>
        </p:grpSpPr>
        <p:sp>
          <p:nvSpPr>
            <p:cNvPr id="269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1" name="object 215"/>
          <p:cNvGrpSpPr/>
          <p:nvPr/>
        </p:nvGrpSpPr>
        <p:grpSpPr>
          <a:xfrm>
            <a:off x="14014450" y="8197349"/>
            <a:ext cx="176530" cy="84455"/>
            <a:chOff x="9623323" y="10137478"/>
            <a:chExt cx="176530" cy="84455"/>
          </a:xfrm>
        </p:grpSpPr>
        <p:sp>
          <p:nvSpPr>
            <p:cNvPr id="272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9" name="object 215"/>
          <p:cNvGrpSpPr/>
          <p:nvPr/>
        </p:nvGrpSpPr>
        <p:grpSpPr>
          <a:xfrm>
            <a:off x="11939169" y="10713889"/>
            <a:ext cx="176530" cy="84455"/>
            <a:chOff x="9623323" y="10137478"/>
            <a:chExt cx="176530" cy="84455"/>
          </a:xfrm>
        </p:grpSpPr>
        <p:sp>
          <p:nvSpPr>
            <p:cNvPr id="280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5" name="object 141"/>
          <p:cNvGrpSpPr/>
          <p:nvPr/>
        </p:nvGrpSpPr>
        <p:grpSpPr>
          <a:xfrm>
            <a:off x="11334632" y="9462506"/>
            <a:ext cx="176530" cy="84455"/>
            <a:chOff x="11339990" y="8279062"/>
            <a:chExt cx="176530" cy="84455"/>
          </a:xfrm>
        </p:grpSpPr>
        <p:sp>
          <p:nvSpPr>
            <p:cNvPr id="286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8" name="object 141"/>
          <p:cNvGrpSpPr/>
          <p:nvPr/>
        </p:nvGrpSpPr>
        <p:grpSpPr>
          <a:xfrm>
            <a:off x="5834156" y="8057216"/>
            <a:ext cx="176530" cy="84455"/>
            <a:chOff x="11339990" y="8279062"/>
            <a:chExt cx="176530" cy="84455"/>
          </a:xfrm>
        </p:grpSpPr>
        <p:sp>
          <p:nvSpPr>
            <p:cNvPr id="289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1" name="object 141"/>
          <p:cNvGrpSpPr/>
          <p:nvPr/>
        </p:nvGrpSpPr>
        <p:grpSpPr>
          <a:xfrm>
            <a:off x="5828542" y="8285816"/>
            <a:ext cx="176530" cy="84455"/>
            <a:chOff x="11339990" y="8279062"/>
            <a:chExt cx="176530" cy="84455"/>
          </a:xfrm>
        </p:grpSpPr>
        <p:sp>
          <p:nvSpPr>
            <p:cNvPr id="292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4" name="object 141"/>
          <p:cNvGrpSpPr/>
          <p:nvPr/>
        </p:nvGrpSpPr>
        <p:grpSpPr>
          <a:xfrm>
            <a:off x="5828543" y="8514416"/>
            <a:ext cx="176530" cy="84455"/>
            <a:chOff x="11339990" y="8279062"/>
            <a:chExt cx="176530" cy="84455"/>
          </a:xfrm>
        </p:grpSpPr>
        <p:sp>
          <p:nvSpPr>
            <p:cNvPr id="295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7" name="object 141"/>
          <p:cNvGrpSpPr/>
          <p:nvPr/>
        </p:nvGrpSpPr>
        <p:grpSpPr>
          <a:xfrm>
            <a:off x="4174978" y="8010663"/>
            <a:ext cx="176530" cy="84455"/>
            <a:chOff x="11339990" y="8279062"/>
            <a:chExt cx="176530" cy="84455"/>
          </a:xfrm>
        </p:grpSpPr>
        <p:sp>
          <p:nvSpPr>
            <p:cNvPr id="298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3" name="object 141"/>
          <p:cNvGrpSpPr/>
          <p:nvPr/>
        </p:nvGrpSpPr>
        <p:grpSpPr>
          <a:xfrm>
            <a:off x="2271630" y="7996036"/>
            <a:ext cx="176530" cy="84455"/>
            <a:chOff x="11339990" y="8279062"/>
            <a:chExt cx="176530" cy="84455"/>
          </a:xfrm>
        </p:grpSpPr>
        <p:sp>
          <p:nvSpPr>
            <p:cNvPr id="304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6" name="object 141"/>
          <p:cNvGrpSpPr/>
          <p:nvPr/>
        </p:nvGrpSpPr>
        <p:grpSpPr>
          <a:xfrm>
            <a:off x="2279650" y="8240678"/>
            <a:ext cx="176530" cy="84455"/>
            <a:chOff x="11339990" y="8279062"/>
            <a:chExt cx="176530" cy="84455"/>
          </a:xfrm>
        </p:grpSpPr>
        <p:sp>
          <p:nvSpPr>
            <p:cNvPr id="307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1" name="object 141"/>
          <p:cNvGrpSpPr/>
          <p:nvPr/>
        </p:nvGrpSpPr>
        <p:grpSpPr>
          <a:xfrm>
            <a:off x="524808" y="7967266"/>
            <a:ext cx="176530" cy="84455"/>
            <a:chOff x="11339990" y="8279062"/>
            <a:chExt cx="176530" cy="84455"/>
          </a:xfrm>
        </p:grpSpPr>
        <p:sp>
          <p:nvSpPr>
            <p:cNvPr id="322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4" name="object 141"/>
          <p:cNvGrpSpPr/>
          <p:nvPr/>
        </p:nvGrpSpPr>
        <p:grpSpPr>
          <a:xfrm>
            <a:off x="524808" y="8195866"/>
            <a:ext cx="176530" cy="84455"/>
            <a:chOff x="11339990" y="8279062"/>
            <a:chExt cx="176530" cy="84455"/>
          </a:xfrm>
        </p:grpSpPr>
        <p:sp>
          <p:nvSpPr>
            <p:cNvPr id="325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7" name="object 141"/>
          <p:cNvGrpSpPr/>
          <p:nvPr/>
        </p:nvGrpSpPr>
        <p:grpSpPr>
          <a:xfrm>
            <a:off x="524808" y="8416679"/>
            <a:ext cx="176530" cy="84455"/>
            <a:chOff x="11339990" y="8279062"/>
            <a:chExt cx="176530" cy="84455"/>
          </a:xfrm>
        </p:grpSpPr>
        <p:sp>
          <p:nvSpPr>
            <p:cNvPr id="328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0" name="object 141"/>
          <p:cNvGrpSpPr/>
          <p:nvPr/>
        </p:nvGrpSpPr>
        <p:grpSpPr>
          <a:xfrm>
            <a:off x="524808" y="8661321"/>
            <a:ext cx="176530" cy="84455"/>
            <a:chOff x="11339990" y="8279062"/>
            <a:chExt cx="176530" cy="84455"/>
          </a:xfrm>
        </p:grpSpPr>
        <p:sp>
          <p:nvSpPr>
            <p:cNvPr id="331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3" name="object 141"/>
          <p:cNvGrpSpPr/>
          <p:nvPr/>
        </p:nvGrpSpPr>
        <p:grpSpPr>
          <a:xfrm>
            <a:off x="516788" y="8881666"/>
            <a:ext cx="176530" cy="84455"/>
            <a:chOff x="11339990" y="8279062"/>
            <a:chExt cx="176530" cy="84455"/>
          </a:xfrm>
        </p:grpSpPr>
        <p:sp>
          <p:nvSpPr>
            <p:cNvPr id="334" name="object 142"/>
            <p:cNvSpPr/>
            <p:nvPr/>
          </p:nvSpPr>
          <p:spPr>
            <a:xfrm>
              <a:off x="11341260" y="832106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143"/>
            <p:cNvSpPr/>
            <p:nvPr/>
          </p:nvSpPr>
          <p:spPr>
            <a:xfrm>
              <a:off x="11432209" y="8279062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2003" y="0"/>
                  </a:moveTo>
                  <a:lnTo>
                    <a:pt x="25654" y="3300"/>
                  </a:lnTo>
                  <a:lnTo>
                    <a:pt x="12302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2" y="71705"/>
                  </a:lnTo>
                  <a:lnTo>
                    <a:pt x="25654" y="80707"/>
                  </a:lnTo>
                  <a:lnTo>
                    <a:pt x="42003" y="84007"/>
                  </a:lnTo>
                  <a:lnTo>
                    <a:pt x="58350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50" y="3300"/>
                  </a:lnTo>
                  <a:lnTo>
                    <a:pt x="42003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2" name="object 133"/>
          <p:cNvSpPr/>
          <p:nvPr/>
        </p:nvSpPr>
        <p:spPr>
          <a:xfrm>
            <a:off x="16083881" y="7607802"/>
            <a:ext cx="64932" cy="2262475"/>
          </a:xfrm>
          <a:custGeom>
            <a:avLst/>
            <a:gdLst/>
            <a:ahLst/>
            <a:cxnLst/>
            <a:rect l="l" t="t" r="r" b="b"/>
            <a:pathLst>
              <a:path h="2717800">
                <a:moveTo>
                  <a:pt x="0" y="2717294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133"/>
          <p:cNvSpPr/>
          <p:nvPr/>
        </p:nvSpPr>
        <p:spPr>
          <a:xfrm rot="16200000">
            <a:off x="16623485" y="6841115"/>
            <a:ext cx="511856" cy="1578848"/>
          </a:xfrm>
          <a:custGeom>
            <a:avLst/>
            <a:gdLst/>
            <a:ahLst/>
            <a:cxnLst/>
            <a:rect l="l" t="t" r="r" b="b"/>
            <a:pathLst>
              <a:path h="2717800">
                <a:moveTo>
                  <a:pt x="0" y="2717294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133"/>
          <p:cNvSpPr/>
          <p:nvPr/>
        </p:nvSpPr>
        <p:spPr>
          <a:xfrm flipH="1">
            <a:off x="17613875" y="7877923"/>
            <a:ext cx="58906" cy="1734578"/>
          </a:xfrm>
          <a:custGeom>
            <a:avLst/>
            <a:gdLst/>
            <a:ahLst/>
            <a:cxnLst/>
            <a:rect l="l" t="t" r="r" b="b"/>
            <a:pathLst>
              <a:path h="2717800">
                <a:moveTo>
                  <a:pt x="0" y="2717294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54"/>
          <p:cNvSpPr/>
          <p:nvPr/>
        </p:nvSpPr>
        <p:spPr>
          <a:xfrm flipV="1">
            <a:off x="10433050" y="2987675"/>
            <a:ext cx="914400" cy="76200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25"/>
          <p:cNvSpPr/>
          <p:nvPr/>
        </p:nvSpPr>
        <p:spPr>
          <a:xfrm flipH="1">
            <a:off x="11271250" y="2660130"/>
            <a:ext cx="65490" cy="733614"/>
          </a:xfrm>
          <a:custGeom>
            <a:avLst/>
            <a:gdLst/>
            <a:ahLst/>
            <a:cxnLst/>
            <a:rect l="l" t="t" r="r" b="b"/>
            <a:pathLst>
              <a:path h="607060">
                <a:moveTo>
                  <a:pt x="0" y="0"/>
                </a:moveTo>
                <a:lnTo>
                  <a:pt x="0" y="606923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52"/>
          <p:cNvSpPr/>
          <p:nvPr/>
        </p:nvSpPr>
        <p:spPr>
          <a:xfrm flipH="1">
            <a:off x="10966450" y="5807075"/>
            <a:ext cx="5105400" cy="914400"/>
          </a:xfrm>
          <a:custGeom>
            <a:avLst/>
            <a:gdLst/>
            <a:ahLst/>
            <a:cxnLst/>
            <a:rect l="l" t="t" r="r" b="b"/>
            <a:pathLst>
              <a:path w="4160520" h="96520">
                <a:moveTo>
                  <a:pt x="0" y="96237"/>
                </a:moveTo>
                <a:lnTo>
                  <a:pt x="0" y="0"/>
                </a:lnTo>
                <a:lnTo>
                  <a:pt x="4160396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287"/>
          <p:cNvSpPr/>
          <p:nvPr/>
        </p:nvSpPr>
        <p:spPr>
          <a:xfrm>
            <a:off x="14004758" y="5807074"/>
            <a:ext cx="73860" cy="89852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287"/>
          <p:cNvSpPr/>
          <p:nvPr/>
        </p:nvSpPr>
        <p:spPr>
          <a:xfrm>
            <a:off x="14014580" y="7611812"/>
            <a:ext cx="45719" cy="640856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57" name="Conector angular 356"/>
          <p:cNvCxnSpPr/>
          <p:nvPr/>
        </p:nvCxnSpPr>
        <p:spPr>
          <a:xfrm rot="16200000" flipH="1">
            <a:off x="7956550" y="6149975"/>
            <a:ext cx="1371600" cy="685800"/>
          </a:xfrm>
          <a:prstGeom prst="bentConnector3">
            <a:avLst>
              <a:gd name="adj1" fmla="val 99510"/>
            </a:avLst>
          </a:prstGeom>
          <a:ln w="3175">
            <a:solidFill>
              <a:srgbClr val="7D7D7C"/>
            </a:solidFill>
          </a:ln>
        </p:spPr>
      </p:cxnSp>
      <p:sp>
        <p:nvSpPr>
          <p:cNvPr id="363" name="object 287"/>
          <p:cNvSpPr/>
          <p:nvPr/>
        </p:nvSpPr>
        <p:spPr>
          <a:xfrm>
            <a:off x="9446559" y="7622429"/>
            <a:ext cx="72622" cy="743884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90"/>
          <p:cNvSpPr txBox="1"/>
          <p:nvPr/>
        </p:nvSpPr>
        <p:spPr>
          <a:xfrm>
            <a:off x="11465197" y="2606675"/>
            <a:ext cx="944880" cy="116699"/>
          </a:xfrm>
          <a:prstGeom prst="rect">
            <a:avLst/>
          </a:prstGeom>
          <a:solidFill>
            <a:srgbClr val="FF5F3E"/>
          </a:solidFill>
        </p:spPr>
        <p:txBody>
          <a:bodyPr vert="horz" wrap="square" lIns="0" tIns="8890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70"/>
              </a:spcBef>
            </a:pPr>
            <a:r>
              <a:rPr lang="es-MX" sz="700" b="1" spc="-15" dirty="0" smtClean="0">
                <a:solidFill>
                  <a:srgbClr val="FFFFFF"/>
                </a:solidFill>
                <a:latin typeface="Arial"/>
                <a:cs typeface="Arial"/>
              </a:rPr>
              <a:t>Gestión Jurídica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6" name="object 90"/>
          <p:cNvSpPr txBox="1"/>
          <p:nvPr/>
        </p:nvSpPr>
        <p:spPr>
          <a:xfrm>
            <a:off x="11465197" y="2759075"/>
            <a:ext cx="944880" cy="116699"/>
          </a:xfrm>
          <a:prstGeom prst="rect">
            <a:avLst/>
          </a:prstGeom>
          <a:solidFill>
            <a:srgbClr val="FF5F3E"/>
          </a:solidFill>
        </p:spPr>
        <p:txBody>
          <a:bodyPr vert="horz" wrap="square" lIns="0" tIns="8890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70"/>
              </a:spcBef>
            </a:pPr>
            <a:r>
              <a:rPr lang="es-MX" sz="700" b="1" spc="-15" dirty="0" smtClean="0">
                <a:solidFill>
                  <a:srgbClr val="FFFFFF"/>
                </a:solidFill>
                <a:latin typeface="Arial"/>
                <a:cs typeface="Arial"/>
              </a:rPr>
              <a:t>Talento humano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8" name="object 90"/>
          <p:cNvSpPr txBox="1"/>
          <p:nvPr/>
        </p:nvSpPr>
        <p:spPr>
          <a:xfrm>
            <a:off x="11464593" y="2911475"/>
            <a:ext cx="949053" cy="224420"/>
          </a:xfrm>
          <a:prstGeom prst="rect">
            <a:avLst/>
          </a:prstGeom>
          <a:solidFill>
            <a:srgbClr val="FF5F3E"/>
          </a:solidFill>
        </p:spPr>
        <p:txBody>
          <a:bodyPr vert="horz" wrap="square" lIns="0" tIns="8890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70"/>
              </a:spcBef>
            </a:pPr>
            <a:r>
              <a:rPr lang="es-MX" sz="700" b="1" spc="-15" dirty="0" smtClean="0">
                <a:solidFill>
                  <a:srgbClr val="FFFFFF"/>
                </a:solidFill>
                <a:latin typeface="Arial"/>
                <a:cs typeface="Arial"/>
              </a:rPr>
              <a:t>Negociaciones y compras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9" name="object 90"/>
          <p:cNvSpPr txBox="1"/>
          <p:nvPr/>
        </p:nvSpPr>
        <p:spPr>
          <a:xfrm>
            <a:off x="11465197" y="3175776"/>
            <a:ext cx="944880" cy="116699"/>
          </a:xfrm>
          <a:prstGeom prst="rect">
            <a:avLst/>
          </a:prstGeom>
          <a:solidFill>
            <a:srgbClr val="FF5F3E"/>
          </a:solidFill>
        </p:spPr>
        <p:txBody>
          <a:bodyPr vert="horz" wrap="square" lIns="0" tIns="8890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70"/>
              </a:spcBef>
            </a:pPr>
            <a:r>
              <a:rPr lang="es-MX" sz="700" b="1" spc="-15" dirty="0" smtClean="0">
                <a:solidFill>
                  <a:srgbClr val="FFFFFF"/>
                </a:solidFill>
                <a:latin typeface="Arial"/>
                <a:cs typeface="Arial"/>
              </a:rPr>
              <a:t>Tecnología - BI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60" name="object 90"/>
          <p:cNvSpPr txBox="1"/>
          <p:nvPr/>
        </p:nvSpPr>
        <p:spPr>
          <a:xfrm>
            <a:off x="11465197" y="3333841"/>
            <a:ext cx="944880" cy="116699"/>
          </a:xfrm>
          <a:prstGeom prst="rect">
            <a:avLst/>
          </a:prstGeom>
          <a:solidFill>
            <a:srgbClr val="FF5F3E"/>
          </a:solidFill>
        </p:spPr>
        <p:txBody>
          <a:bodyPr vert="horz" wrap="square" lIns="0" tIns="8890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70"/>
              </a:spcBef>
            </a:pPr>
            <a:r>
              <a:rPr lang="es-MX" sz="700" b="1" spc="-15" dirty="0" smtClean="0">
                <a:solidFill>
                  <a:srgbClr val="FFFFFF"/>
                </a:solidFill>
                <a:latin typeface="Arial"/>
                <a:cs typeface="Arial"/>
              </a:rPr>
              <a:t>Administrativa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62" name="object 54"/>
          <p:cNvSpPr/>
          <p:nvPr/>
        </p:nvSpPr>
        <p:spPr>
          <a:xfrm flipV="1">
            <a:off x="11345839" y="2565728"/>
            <a:ext cx="109181" cy="91035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54"/>
          <p:cNvSpPr/>
          <p:nvPr/>
        </p:nvSpPr>
        <p:spPr>
          <a:xfrm flipV="1">
            <a:off x="11356548" y="2723818"/>
            <a:ext cx="109181" cy="91035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54"/>
          <p:cNvSpPr/>
          <p:nvPr/>
        </p:nvSpPr>
        <p:spPr>
          <a:xfrm flipV="1">
            <a:off x="11498239" y="2718128"/>
            <a:ext cx="109181" cy="91035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54"/>
          <p:cNvSpPr/>
          <p:nvPr/>
        </p:nvSpPr>
        <p:spPr>
          <a:xfrm flipV="1">
            <a:off x="11347450" y="2911475"/>
            <a:ext cx="109181" cy="91035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54"/>
          <p:cNvSpPr/>
          <p:nvPr/>
        </p:nvSpPr>
        <p:spPr>
          <a:xfrm flipV="1">
            <a:off x="11347450" y="3140075"/>
            <a:ext cx="109181" cy="91035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54"/>
          <p:cNvSpPr/>
          <p:nvPr/>
        </p:nvSpPr>
        <p:spPr>
          <a:xfrm flipV="1">
            <a:off x="11345175" y="3301574"/>
            <a:ext cx="109181" cy="91035"/>
          </a:xfrm>
          <a:custGeom>
            <a:avLst/>
            <a:gdLst/>
            <a:ahLst/>
            <a:cxnLst/>
            <a:rect l="l" t="t" r="r" b="b"/>
            <a:pathLst>
              <a:path w="1057909">
                <a:moveTo>
                  <a:pt x="105743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5" y="231828"/>
            <a:ext cx="3038475" cy="1631182"/>
          </a:xfrm>
          <a:prstGeom prst="rect">
            <a:avLst/>
          </a:prstGeom>
        </p:spPr>
      </p:pic>
      <p:grpSp>
        <p:nvGrpSpPr>
          <p:cNvPr id="263" name="object 219"/>
          <p:cNvGrpSpPr/>
          <p:nvPr/>
        </p:nvGrpSpPr>
        <p:grpSpPr>
          <a:xfrm>
            <a:off x="17675614" y="9573078"/>
            <a:ext cx="175404" cy="84455"/>
            <a:chOff x="9624593" y="9408884"/>
            <a:chExt cx="175404" cy="84455"/>
          </a:xfrm>
        </p:grpSpPr>
        <p:sp>
          <p:nvSpPr>
            <p:cNvPr id="264" name="object 220"/>
            <p:cNvSpPr/>
            <p:nvPr/>
          </p:nvSpPr>
          <p:spPr>
            <a:xfrm>
              <a:off x="9624593" y="9450889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1"/>
            <p:cNvSpPr/>
            <p:nvPr/>
          </p:nvSpPr>
          <p:spPr>
            <a:xfrm>
              <a:off x="9715542" y="9408884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6" name="object 227"/>
          <p:cNvSpPr txBox="1"/>
          <p:nvPr/>
        </p:nvSpPr>
        <p:spPr>
          <a:xfrm>
            <a:off x="17855487" y="9518219"/>
            <a:ext cx="959263" cy="224420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107950" marR="191770" indent="-17463" algn="ctr" defTabSz="893763">
              <a:lnSpc>
                <a:spcPct val="100000"/>
              </a:lnSpc>
              <a:spcBef>
                <a:spcPts val="70"/>
              </a:spcBef>
            </a:pPr>
            <a:r>
              <a:rPr lang="es-ES" sz="700" b="1" spc="-30" dirty="0" smtClean="0">
                <a:solidFill>
                  <a:srgbClr val="FFFFFF"/>
                </a:solidFill>
                <a:latin typeface="Arial"/>
                <a:cs typeface="Arial"/>
              </a:rPr>
              <a:t>Referencia y contra referencia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2" name="object 287"/>
          <p:cNvSpPr/>
          <p:nvPr/>
        </p:nvSpPr>
        <p:spPr>
          <a:xfrm>
            <a:off x="11937636" y="9674282"/>
            <a:ext cx="324213" cy="108183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348135"/>
                </a:moveTo>
                <a:lnTo>
                  <a:pt x="0" y="0"/>
                </a:lnTo>
              </a:path>
            </a:pathLst>
          </a:custGeom>
          <a:ln w="3175">
            <a:solidFill>
              <a:srgbClr val="7D7D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7" name="object 215"/>
          <p:cNvGrpSpPr/>
          <p:nvPr/>
        </p:nvGrpSpPr>
        <p:grpSpPr>
          <a:xfrm>
            <a:off x="11937637" y="9870500"/>
            <a:ext cx="176530" cy="84455"/>
            <a:chOff x="9623323" y="10137478"/>
            <a:chExt cx="176530" cy="84455"/>
          </a:xfrm>
        </p:grpSpPr>
        <p:sp>
          <p:nvSpPr>
            <p:cNvPr id="274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6" name="object 215"/>
          <p:cNvGrpSpPr/>
          <p:nvPr/>
        </p:nvGrpSpPr>
        <p:grpSpPr>
          <a:xfrm>
            <a:off x="11953331" y="10336847"/>
            <a:ext cx="176530" cy="84455"/>
            <a:chOff x="9623323" y="10137478"/>
            <a:chExt cx="176530" cy="84455"/>
          </a:xfrm>
        </p:grpSpPr>
        <p:sp>
          <p:nvSpPr>
            <p:cNvPr id="277" name="object 216"/>
            <p:cNvSpPr/>
            <p:nvPr/>
          </p:nvSpPr>
          <p:spPr>
            <a:xfrm>
              <a:off x="9624593" y="1017948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3175">
              <a:solidFill>
                <a:srgbClr val="7D7D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17"/>
            <p:cNvSpPr/>
            <p:nvPr/>
          </p:nvSpPr>
          <p:spPr>
            <a:xfrm>
              <a:off x="9715542" y="10137478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41998" y="0"/>
                  </a:moveTo>
                  <a:lnTo>
                    <a:pt x="25651" y="3300"/>
                  </a:lnTo>
                  <a:lnTo>
                    <a:pt x="12301" y="12302"/>
                  </a:lnTo>
                  <a:lnTo>
                    <a:pt x="3300" y="25654"/>
                  </a:lnTo>
                  <a:lnTo>
                    <a:pt x="0" y="42003"/>
                  </a:lnTo>
                  <a:lnTo>
                    <a:pt x="3300" y="58353"/>
                  </a:lnTo>
                  <a:lnTo>
                    <a:pt x="12301" y="71705"/>
                  </a:lnTo>
                  <a:lnTo>
                    <a:pt x="25651" y="80707"/>
                  </a:lnTo>
                  <a:lnTo>
                    <a:pt x="41998" y="84007"/>
                  </a:lnTo>
                  <a:lnTo>
                    <a:pt x="58348" y="80707"/>
                  </a:lnTo>
                  <a:lnTo>
                    <a:pt x="71700" y="71705"/>
                  </a:lnTo>
                  <a:lnTo>
                    <a:pt x="80701" y="58353"/>
                  </a:lnTo>
                  <a:lnTo>
                    <a:pt x="84002" y="42003"/>
                  </a:lnTo>
                  <a:lnTo>
                    <a:pt x="80701" y="25654"/>
                  </a:lnTo>
                  <a:lnTo>
                    <a:pt x="71700" y="12302"/>
                  </a:lnTo>
                  <a:lnTo>
                    <a:pt x="58348" y="3300"/>
                  </a:lnTo>
                  <a:lnTo>
                    <a:pt x="41998" y="0"/>
                  </a:lnTo>
                  <a:close/>
                </a:path>
              </a:pathLst>
            </a:custGeom>
            <a:solidFill>
              <a:srgbClr val="6C0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2" name="object 238"/>
          <p:cNvSpPr txBox="1"/>
          <p:nvPr/>
        </p:nvSpPr>
        <p:spPr>
          <a:xfrm>
            <a:off x="12161207" y="9817175"/>
            <a:ext cx="944880" cy="224420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318135" marR="180975" indent="-130175">
              <a:lnSpc>
                <a:spcPct val="100000"/>
              </a:lnSpc>
              <a:spcBef>
                <a:spcPts val="70"/>
              </a:spcBef>
            </a:pPr>
            <a:r>
              <a:rPr lang="es-ES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Seguridad del Paciente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3" name="object 238"/>
          <p:cNvSpPr txBox="1"/>
          <p:nvPr/>
        </p:nvSpPr>
        <p:spPr>
          <a:xfrm>
            <a:off x="12179521" y="10277667"/>
            <a:ext cx="926566" cy="224420"/>
          </a:xfrm>
          <a:prstGeom prst="rect">
            <a:avLst/>
          </a:prstGeom>
          <a:solidFill>
            <a:srgbClr val="935C95"/>
          </a:solidFill>
        </p:spPr>
        <p:txBody>
          <a:bodyPr vert="horz" wrap="square" lIns="0" tIns="8890" rIns="0" bIns="0" rtlCol="0">
            <a:spAutoFit/>
          </a:bodyPr>
          <a:lstStyle/>
          <a:p>
            <a:pPr marL="93663" marR="180975" algn="ctr">
              <a:lnSpc>
                <a:spcPct val="100000"/>
              </a:lnSpc>
              <a:spcBef>
                <a:spcPts val="70"/>
              </a:spcBef>
            </a:pPr>
            <a:r>
              <a:rPr lang="es-ES" sz="700" b="1" spc="-20" dirty="0" smtClean="0">
                <a:solidFill>
                  <a:srgbClr val="FFFFFF"/>
                </a:solidFill>
                <a:latin typeface="Arial"/>
                <a:cs typeface="Arial"/>
              </a:rPr>
              <a:t>Vigilancia epidemiológica</a:t>
            </a:r>
            <a:endParaRPr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189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156</Words>
  <Application>Microsoft Office PowerPoint</Application>
  <PresentationFormat>Personalizado</PresentationFormat>
  <Paragraphs>68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Office Theme</vt:lpstr>
      <vt:lpstr>ESTRUCTURA ORGANIZACIONAL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Organigramas ODO</dc:title>
  <dc:creator>Ambiental Clinica Blas de lezo</dc:creator>
  <cp:lastModifiedBy>Procesos y Métodos Clínica Torices</cp:lastModifiedBy>
  <cp:revision>88</cp:revision>
  <dcterms:created xsi:type="dcterms:W3CDTF">2023-09-08T13:06:10Z</dcterms:created>
  <dcterms:modified xsi:type="dcterms:W3CDTF">2024-09-18T13:39:14Z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2023-09-07T00:00:00Z</vt:filetime>
  </property>
  <property fmtid="{D5CDD505-2E9C-101B-9397-08002B2CF9AE}" pid="3" name="Creator">
    <vt:lpwstr>Adobe Illustrator 27.3 (Windows)</vt:lpwstr>
  </property>
  <property fmtid="{D5CDD505-2E9C-101B-9397-08002B2CF9AE}" pid="4" name="LastSaved">
    <vt:filetime>2023-09-08T00:00:00Z</vt:filetime>
  </property>
</Properties>
</file>